
<file path=[Content_Types].xml><?xml version="1.0" encoding="utf-8"?>
<Types xmlns="http://schemas.openxmlformats.org/package/2006/content-types">
  <Default Extension="xml" ContentType="application/vnd.openxmlformats-package.core-properties+xml"/>
  <Default Extension="jpeg" ContentType="image/jpe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26d9252db65746f8" /><Relationship Type="http://schemas.openxmlformats.org/officeDocument/2006/relationships/extended-properties" Target="/docProps/app.xml" Id="Rc1fb3d59e14f46ff" /><Relationship Type="http://schemas.openxmlformats.org/officeDocument/2006/relationships/officeDocument" Target="/ppt/presentation.xml" Id="Rb8a3b7e8f9114c56" /></Relationships>
</file>

<file path=ppt/presentation.xml><?xml version="1.0" encoding="utf-8"?>
<p:presentation xmlns:p="http://schemas.openxmlformats.org/presentationml/2006/main">
  <p:sldMasterIdLst>
    <p:sldMasterId xmlns:r="http://schemas.openxmlformats.org/officeDocument/2006/relationships" id="2147483648" r:id="Rf88c651120b945d0"/>
  </p:sldMasterIdLst>
  <p:notesMasterIdLst>
    <p:notesMasterId xmlns:r="http://schemas.openxmlformats.org/officeDocument/2006/relationships" r:id="R28fc495bfa2d40d2"/>
  </p:notesMasterIdLst>
  <p:sldIdLst>
    <p:sldId xmlns:r="http://schemas.openxmlformats.org/officeDocument/2006/relationships" id="256" r:id="Rb523ad2cb4f5413f"/>
    <p:sldId xmlns:r="http://schemas.openxmlformats.org/officeDocument/2006/relationships" id="257" r:id="Rd6476054418a4a97"/>
    <p:sldId xmlns:r="http://schemas.openxmlformats.org/officeDocument/2006/relationships" id="258" r:id="Rc7038424ede04cfe"/>
    <p:sldId xmlns:r="http://schemas.openxmlformats.org/officeDocument/2006/relationships" id="259" r:id="R41d02dd8b0cf4087"/>
    <p:sldId xmlns:r="http://schemas.openxmlformats.org/officeDocument/2006/relationships" id="260" r:id="R97b46af266ea40cf"/>
    <p:sldId xmlns:r="http://schemas.openxmlformats.org/officeDocument/2006/relationships" id="261" r:id="R7306b4da9d9542e2"/>
    <p:sldId xmlns:r="http://schemas.openxmlformats.org/officeDocument/2006/relationships" id="262" r:id="R8748cc1c52dd4d37"/>
    <p:sldId xmlns:r="http://schemas.openxmlformats.org/officeDocument/2006/relationships" id="263" r:id="Rb6f81dada42a4e19"/>
    <p:sldId xmlns:r="http://schemas.openxmlformats.org/officeDocument/2006/relationships" id="264" r:id="Rc43be4ee8f0c44e9"/>
    <p:sldId xmlns:r="http://schemas.openxmlformats.org/officeDocument/2006/relationships" id="265" r:id="R15056cc9ad3e4026"/>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eed0826cfbf04f08" /><Relationship Type="http://schemas.openxmlformats.org/officeDocument/2006/relationships/slideMaster" Target="/ppt/slideMasters/slideMaster1.xml" Id="Rf88c651120b945d0" /><Relationship Type="http://schemas.openxmlformats.org/officeDocument/2006/relationships/notesMaster" Target="/ppt/notesMasters/notesMaster1.xml" Id="R28fc495bfa2d40d2" /><Relationship Type="http://schemas.openxmlformats.org/officeDocument/2006/relationships/presProps" Target="/ppt/presProps.xml" Id="R2717bf2a19ab4830" /><Relationship Type="http://schemas.openxmlformats.org/officeDocument/2006/relationships/tableStyles" Target="/ppt/tableStyles.xml" Id="Rbf8704e89c1443e2" /><Relationship Type="http://schemas.openxmlformats.org/officeDocument/2006/relationships/slide" Target="/ppt/slides/slide1.xml" Id="Rb523ad2cb4f5413f" /><Relationship Type="http://schemas.openxmlformats.org/officeDocument/2006/relationships/slide" Target="/ppt/slides/slide2.xml" Id="Rd6476054418a4a97" /><Relationship Type="http://schemas.openxmlformats.org/officeDocument/2006/relationships/slide" Target="/ppt/slides/slide3.xml" Id="Rc7038424ede04cfe" /><Relationship Type="http://schemas.openxmlformats.org/officeDocument/2006/relationships/slide" Target="/ppt/slides/slide4.xml" Id="R41d02dd8b0cf4087" /><Relationship Type="http://schemas.openxmlformats.org/officeDocument/2006/relationships/slide" Target="/ppt/slides/slide5.xml" Id="R97b46af266ea40cf" /><Relationship Type="http://schemas.openxmlformats.org/officeDocument/2006/relationships/slide" Target="/ppt/slides/slide6.xml" Id="R7306b4da9d9542e2" /><Relationship Type="http://schemas.openxmlformats.org/officeDocument/2006/relationships/slide" Target="/ppt/slides/slide7.xml" Id="R8748cc1c52dd4d37" /><Relationship Type="http://schemas.openxmlformats.org/officeDocument/2006/relationships/slide" Target="/ppt/slides/slide8.xml" Id="Rb6f81dada42a4e19" /><Relationship Type="http://schemas.openxmlformats.org/officeDocument/2006/relationships/slide" Target="/ppt/slides/slide9.xml" Id="Rc43be4ee8f0c44e9" /><Relationship Type="http://schemas.openxmlformats.org/officeDocument/2006/relationships/slide" Target="/ppt/slides/slide10.xml" Id="R15056cc9ad3e4026"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3a031db5b7924a8f"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52b5044f71074442" /><Relationship Type="http://schemas.openxmlformats.org/officeDocument/2006/relationships/notesMaster" Target="/ppt/notesMasters/notesMaster1.xml" Id="Re13039f840e94f58"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d69fb5d43f3d4690" /><Relationship Type="http://schemas.openxmlformats.org/officeDocument/2006/relationships/notesMaster" Target="/ppt/notesMasters/notesMaster1.xml" Id="R4f385edc79f4422b" /></Relationships>
</file>

<file path=ppt/notesSlides/_rels/notesSlide2.xml.rels>&#65279;<?xml version="1.0" encoding="utf-8"?><Relationships xmlns="http://schemas.openxmlformats.org/package/2006/relationships"><Relationship Type="http://schemas.openxmlformats.org/officeDocument/2006/relationships/slide" Target="/ppt/slides/slide2.xml" Id="R00cbe1a883f042bb" /><Relationship Type="http://schemas.openxmlformats.org/officeDocument/2006/relationships/notesMaster" Target="/ppt/notesMasters/notesMaster1.xml" Id="R8e7bd5404f2143be" /></Relationships>
</file>

<file path=ppt/notesSlides/_rels/notesSlide3.xml.rels>&#65279;<?xml version="1.0" encoding="utf-8"?><Relationships xmlns="http://schemas.openxmlformats.org/package/2006/relationships"><Relationship Type="http://schemas.openxmlformats.org/officeDocument/2006/relationships/slide" Target="/ppt/slides/slide3.xml" Id="Ra4ad5ae05ec14fc0" /><Relationship Type="http://schemas.openxmlformats.org/officeDocument/2006/relationships/notesMaster" Target="/ppt/notesMasters/notesMaster1.xml" Id="R169d628bd19943ae" /></Relationships>
</file>

<file path=ppt/notesSlides/_rels/notesSlide4.xml.rels>&#65279;<?xml version="1.0" encoding="utf-8"?><Relationships xmlns="http://schemas.openxmlformats.org/package/2006/relationships"><Relationship Type="http://schemas.openxmlformats.org/officeDocument/2006/relationships/slide" Target="/ppt/slides/slide4.xml" Id="R950797ede0fb47a0" /><Relationship Type="http://schemas.openxmlformats.org/officeDocument/2006/relationships/notesMaster" Target="/ppt/notesMasters/notesMaster1.xml" Id="R2f62aaa9c7c54b4a" /></Relationships>
</file>

<file path=ppt/notesSlides/_rels/notesSlide5.xml.rels>&#65279;<?xml version="1.0" encoding="utf-8"?><Relationships xmlns="http://schemas.openxmlformats.org/package/2006/relationships"><Relationship Type="http://schemas.openxmlformats.org/officeDocument/2006/relationships/slide" Target="/ppt/slides/slide5.xml" Id="Rb6f4027001414806" /><Relationship Type="http://schemas.openxmlformats.org/officeDocument/2006/relationships/notesMaster" Target="/ppt/notesMasters/notesMaster1.xml" Id="R41c607f789d54b57" /></Relationships>
</file>

<file path=ppt/notesSlides/_rels/notesSlide6.xml.rels>&#65279;<?xml version="1.0" encoding="utf-8"?><Relationships xmlns="http://schemas.openxmlformats.org/package/2006/relationships"><Relationship Type="http://schemas.openxmlformats.org/officeDocument/2006/relationships/slide" Target="/ppt/slides/slide6.xml" Id="R2eea2942c6624440" /><Relationship Type="http://schemas.openxmlformats.org/officeDocument/2006/relationships/notesMaster" Target="/ppt/notesMasters/notesMaster1.xml" Id="R34cb2f1d706849c0" /></Relationships>
</file>

<file path=ppt/notesSlides/_rels/notesSlide7.xml.rels>&#65279;<?xml version="1.0" encoding="utf-8"?><Relationships xmlns="http://schemas.openxmlformats.org/package/2006/relationships"><Relationship Type="http://schemas.openxmlformats.org/officeDocument/2006/relationships/slide" Target="/ppt/slides/slide7.xml" Id="Red3a32d591784bfa" /><Relationship Type="http://schemas.openxmlformats.org/officeDocument/2006/relationships/notesMaster" Target="/ppt/notesMasters/notesMaster1.xml" Id="Rcd8f86e5f8a648a2" /></Relationships>
</file>

<file path=ppt/notesSlides/_rels/notesSlide8.xml.rels>&#65279;<?xml version="1.0" encoding="utf-8"?><Relationships xmlns="http://schemas.openxmlformats.org/package/2006/relationships"><Relationship Type="http://schemas.openxmlformats.org/officeDocument/2006/relationships/slide" Target="/ppt/slides/slide8.xml" Id="Rc872e21d87f34c81" /><Relationship Type="http://schemas.openxmlformats.org/officeDocument/2006/relationships/notesMaster" Target="/ppt/notesMasters/notesMaster1.xml" Id="R0e8398424b8445e4" /></Relationships>
</file>

<file path=ppt/notesSlides/_rels/notesSlide9.xml.rels>&#65279;<?xml version="1.0" encoding="utf-8"?><Relationships xmlns="http://schemas.openxmlformats.org/package/2006/relationships"><Relationship Type="http://schemas.openxmlformats.org/officeDocument/2006/relationships/slide" Target="/ppt/slides/slide9.xml" Id="R286023380b934e2c" /><Relationship Type="http://schemas.openxmlformats.org/officeDocument/2006/relationships/notesMaster" Target="/ppt/notesMasters/notesMaster1.xml" Id="Rc811b3081ffe491a"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지자체 도입 협의용 자료입니다. 운영 웹 https://rotation-meet.web.app에 Firebase Hosting과 Cloud Functions를 배포했고, 기존 테스트 계정의 이메일 로그인·Meet 현황 조회·전체 매칭판을 확인했습니다. 실제 서비스 관리자 승인과 20인 양방향 영상·음성 검증은 남아 있습니다. 화면과 수치는 테스트 계정의 결과이며 실제 지자체 도입 성과가 아닙니다. 근거: docs/deployment-runtime-evidence.json, docs/deployment-participant-evidence.json, docs/municipality-readiness.md.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기관별 계약 금액·일정·모집 기준은 미확정이며 이 자료는 견적서가 아닙니다. 기관 승인 후 선결제 없이 모집과 행사를 진행하고, 기관 이용료는 별도 계약으로 정산하는 구조입니다. 참가자 개인 결제 기능은 없습니다. RotationMeet 운영사가 Google Cloud와 Firebase 운영 비용을 납부합니다. Firebase Blaze가 Meet 계정 권한·구독·할당량을 대신하지 않습니다. 실제 운영 웹을 배포했으며 본행사 전에는 기관 승인부터 모집까지의 실운영, 100개 회의 재검증, 20인 영상·음성, 예약 시작·통화 종료와 모바일 흐름을 확인해야 합니다. Google OAuth 외부 공개, 개인정보·이용약관 정합성과 기관별 개인정보 처리 역할·보관 기준도 확정해야 합니다. 기존 App Hosting 리소스는 삭제 승인 대기이며 신규 사이트는 Firebase Hosting + Functions를 사용합니다. 근거: docs/google-meet-costs.md, docs/REMAINING-TODO.md, docs/functions-deployment.md.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담당자가 행사를 시작하고, 승인 참가자는 대기실에서 시스템 진행을 기다립니다. 참가자가 임의로 전체 행사를 시작하지 않습니다. 담당자는 필요 시 추가 차수와 최종 선택 규칙을 설정합니다. 근거: docs/manual/overview.md, docs/manual/live.md.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지자체·공공기관은 서비스 관리자 승인 후 선결제 없이 모집합니다. 정산은 기관 계약에 따라 별도로 진행합니다. 실제 기관 신청 접수·대기 화면은 확인했으나 실제 서비스 관리자 승인 화면 확인은 남아 있습니다. 캡처는 행사 생성 전 입력 예시입니다. 근거: docs/manual/operator.md, docs/municipality-operator-test-evidence.json. 이미지: public/manual/screenshots/create-event-review.jpg.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화면은 실제Firebase 테스트계정20명의 승인 결과입니다. 실제 지자체 이용자 모집이나 실제 참가자의 본인 인증을 완료한 기록은 아닙니다. 운영자는 신청 내용을 확인하고 승인·거절합니다. 본인/소속 외부 확인 연동의 도입 범위는 별도 협의가 필요합니다. 근거: docs/manual/recruitment.md, docs/municipality-test-evidence.json. 이미지: public/manual/screenshots/approvals-20.jpg.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기본은1차 로테이션이고 추가 차수를 설정할 수 있습니다. 예시는남10여10,1차10회,상대당3분으로 순수 대화30분입니다. 현재서버는회의준비이후30초 입장시간을두며 Google입장승인완료를자동감지하지않습니다. 회의준비지연·입장·안내·휴식·선택을포함한실제행사시간은길어집니다. 첫실제20인검증은1분10회이며 예시3분설정의실통화검증과구분합니다. 근거: docs/manual/live.md, src/config/gameRules.ts, packages/rotation-engine/src/index.ts.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현재 상대 배정과링크갱신은자동이지만 실제GoogleMeet입장은별도클릭이필요합니다. 기존통화를나가고다음링크를여는행동은참가자가수행합니다. 운영자입장승인이필요할수있습니다. GoogleMeetEmbed SDK로앱내장영상이나자동입장을제공한다고설명하지않습니다. 근거: docs/manual/live.md, docs/google-meet-current-status.md. 이미지: public/manual/screenshots/participant-round-20.jpg.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20개 테스트 계정이 웹에서 최종 선택을 제출해 10쌍 상호 매칭이 발생했습니다. 2026-09-07 운영 웹 https://rotation-meet.web.app/r/57zuy67m/result에서 기존 결과를 조회해 이 화면을 캡처했습니다. 새 선택을 제출하거나 결과를 초기화하지 않았습니다. 테스트 계정의 정해진 선택 결과이며 실제 소개팅 성과나 매칭률 지표가 아닙니다. 전체 상호 매칭 연결은 해당 행사 참가자와 담당자가 볼 수 있습니다. 일방 선택은 비공개이며 연락처는 매칭 당사자에게 상대가 동의한 경우에만 공개합니다. 실제 검증은 5쌍 연락처 공개, 5쌍 미공개입니다. 근거: docs/deployment-participant-evidence.json, docs/municipality-test-evidence.json. 이미지: public/manual/screenshots/production-match-board-20.jpg.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종료된 20인 테스트 행사의 마지막 회의 중 하나에서 Google 운영자 계정 1명의 실제 입장을 확인했습니다. 직접 퇴장 후 접속 0명, 활성 통화 없음으로 바뀌는 것도 확인했습니다. 이 슬라이드 이미지는 입장 1명을 확인한 시점의 실제 캡처입니다. 운영 웹에서도 마지막 10개 회의의 현재 상태 조회가 성공했습니다. 마이크를 끈 상태이며 Mac에 카메라가 없어 양방향 영상·음성을 증명하지 않습니다. Google 접속 수에는 호스트·기기·전화가 포함될 수 있습니다. 근거: docs/meet-presence-test-evidence.json, docs/deployment-runtime-evidence.json. API: https://developers.google.com/workspace/meet/api/reference/rest/v2/conferenceRecords.participants/list. 이미지: public/manual/screenshots/meet-presence-one.jpg.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2026-09-07 기준 검증 범위입니다. Hosting·Functions 3개와 Firestore Rules를 운영 배포했고, 실제 HTTPS 로그인·Meet 현황 조회·20인 전체 매칭판 조회를 확인했습니다. 예약 함수는 실제 실행 오류 0건이지만 당시 대상 행사가 0개여서 예약 행사 시작을 검증한 것은 아닙니다. Google 운영 반환 주소 설정은 완료했고 새로운 OAuth 재연결의 최종 동의 제출은 대기 중입니다. 기존 Google 연결은 작동합니다. 실제 회의 생성은 90/100개였으며 7라운드 누락 후 준비 단계와 타이머를 분리했습니다. 수정 후 100개 재검증과 20인 양방향 영상·음성은 남아 있습니다. 기존 전체 89개 에뮬레이터 검사와 이후 신고·관리자 API 17개 검사는 실통화를 증명하지 않습니다. 근거: docs/deployment-runtime-evidence.json, docs/deployment-log-evidence.json, docs/municipality-test-evidence.json, docs/participant-report-test-evidence.json.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824b60ce134f43f6"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abc50de895c947ae" /><Relationship Type="http://schemas.openxmlformats.org/officeDocument/2006/relationships/slideLayout" Target="/ppt/slideLayouts/slideLayout1.xml" Id="R24af203dca4b4a50"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24af203dca4b4a50"/>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c7937881490b4adc" /><Relationship Type="http://schemas.openxmlformats.org/officeDocument/2006/relationships/notesSlide" Target="/ppt/notesSlides/notesSlide1.xml" Id="Rbe20e7ab425d485c"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959bc26c5d764a4b" /><Relationship Type="http://schemas.openxmlformats.org/officeDocument/2006/relationships/notesSlide" Target="/ppt/notesSlides/notesSlide10.xml" Id="Rd7e45f5b2f034b62"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f0bb4351f6034995" /><Relationship Type="http://schemas.openxmlformats.org/officeDocument/2006/relationships/notesSlide" Target="/ppt/notesSlides/notesSlide2.xml" Id="R25820daaa1a64940"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55dfeef550e64a17" /><Relationship Type="http://schemas.openxmlformats.org/officeDocument/2006/relationships/image" Target="/ppt/media/image.jpeg" Id="R05423277873749fd" /><Relationship Type="http://schemas.openxmlformats.org/officeDocument/2006/relationships/notesSlide" Target="/ppt/notesSlides/notesSlide3.xml" Id="R496e6b614e5748a5"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e5be156d7f684373" /><Relationship Type="http://schemas.openxmlformats.org/officeDocument/2006/relationships/image" Target="/ppt/media/image2.jpeg" Id="R3b235f16f5214d72" /><Relationship Type="http://schemas.openxmlformats.org/officeDocument/2006/relationships/notesSlide" Target="/ppt/notesSlides/notesSlide4.xml" Id="R16d57a887de349b5"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94632eb5cc444b25" /><Relationship Type="http://schemas.openxmlformats.org/officeDocument/2006/relationships/notesSlide" Target="/ppt/notesSlides/notesSlide5.xml" Id="R5ee8dcd5c5924578"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2f6dd75efdde4eca" /><Relationship Type="http://schemas.openxmlformats.org/officeDocument/2006/relationships/image" Target="/ppt/media/image3.jpeg" Id="Rc536d3a9d7444dae" /><Relationship Type="http://schemas.openxmlformats.org/officeDocument/2006/relationships/notesSlide" Target="/ppt/notesSlides/notesSlide6.xml" Id="R7892db8d582b427d"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f1bcaa6d2b824338" /><Relationship Type="http://schemas.openxmlformats.org/officeDocument/2006/relationships/image" Target="/ppt/media/image4.jpeg" Id="Rbf4e7b18f9874174" /><Relationship Type="http://schemas.openxmlformats.org/officeDocument/2006/relationships/notesSlide" Target="/ppt/notesSlides/notesSlide7.xml" Id="R60248e39bdb44117"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834f12676a73478b" /><Relationship Type="http://schemas.openxmlformats.org/officeDocument/2006/relationships/image" Target="/ppt/media/image5.jpeg" Id="R755db5e3eeed42d2" /><Relationship Type="http://schemas.openxmlformats.org/officeDocument/2006/relationships/notesSlide" Target="/ppt/notesSlides/notesSlide8.xml" Id="R9d9dc987923f4945"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a6cfc255c6a242e6" /><Relationship Type="http://schemas.openxmlformats.org/officeDocument/2006/relationships/notesSlide" Target="/ppt/notesSlides/notesSlide9.xml" Id="R9a4695003e1c4a78" /></Relationships>
</file>

<file path=ppt/slides/slide1.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5104ED26-3ACE-459A-AE24-4E5149DFEABB}"/>
              </a:ext>
            </a:extLst>
          </p:cNvPr>
          <p:cNvSpPr>
            <a:spLocks xmlns:a="http://schemas.openxmlformats.org/drawingml/2006/main" noGrp="1"/>
          </p:cNvSpPr>
          <p:nvPr/>
        </p:nvSpPr>
        <p:spPr>
          <a:xfrm xmlns:a="http://schemas.openxmlformats.org/drawingml/2006/main">
            <a:off x="609600" y="704850"/>
            <a:ext cx="10953750" cy="523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2550" b="1">
                <a:solidFill>
                  <a:srgbClr val="111111"/>
                </a:solidFill>
                <a:latin typeface="Pretendard"/>
                <a:ea typeface="Pretendard"/>
                <a:cs typeface="Pretendard"/>
              </a:defRPr>
            </a:pPr>
            <a:r>
              <a:rPr sz="2550" b="1">
                <a:solidFill>
                  <a:srgbClr val="111111"/>
                </a:solidFill>
                <a:latin typeface="Pretendard"/>
                <a:ea typeface="Pretendard"/>
                <a:cs typeface="Pretendard"/>
              </a:rPr>
              <a:t>RotationMeet</a:t>
            </a:r>
          </a:p>
        </p:txBody>
      </p:sp>
      <p:sp>
        <p:nvSpPr>
          <p:cNvPr id="2" name="">
            <a:extLst xmlns:a="http://schemas.openxmlformats.org/drawingml/2006/main">
              <a:ext uri="{FF2B5EF4-FFF2-40B4-BE49-F238E27FC236}">
                <a16:creationId xmlns:a16="http://schemas.microsoft.com/office/drawing/2014/main" id="{525A1117-5AAD-43EC-8BDC-3A20FE50C604}"/>
              </a:ext>
            </a:extLst>
          </p:cNvPr>
          <p:cNvSpPr>
            <a:spLocks xmlns:a="http://schemas.openxmlformats.org/drawingml/2006/main" noGrp="1"/>
          </p:cNvSpPr>
          <p:nvPr/>
        </p:nvSpPr>
        <p:spPr>
          <a:xfrm xmlns:a="http://schemas.openxmlformats.org/drawingml/2006/main">
            <a:off x="609600" y="1971675"/>
            <a:ext cx="10477500" cy="1809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4950" b="1">
                <a:solidFill>
                  <a:srgbClr val="111111"/>
                </a:solidFill>
                <a:latin typeface="Pretendard"/>
                <a:ea typeface="Pretendard"/>
                <a:cs typeface="Pretendard"/>
              </a:defRPr>
            </a:pPr>
            <a:r>
              <a:rPr sz="4950" b="1">
                <a:solidFill>
                  <a:srgbClr val="111111"/>
                </a:solidFill>
                <a:latin typeface="Pretendard"/>
                <a:ea typeface="Pretendard"/>
                <a:cs typeface="Pretendard"/>
              </a:rPr>
              <a:t>지자체 온라인</a:t>
            </a:r>
          </a:p>
          <a:p xmlns:a="http://schemas.openxmlformats.org/drawingml/2006/main">
            <a:pPr>
              <a:buNone/>
              <a:defRPr sz="4950" b="1">
                <a:solidFill>
                  <a:srgbClr val="111111"/>
                </a:solidFill>
                <a:latin typeface="Pretendard"/>
                <a:ea typeface="Pretendard"/>
                <a:cs typeface="Pretendard"/>
              </a:defRPr>
            </a:pPr>
            <a:r>
              <a:rPr sz="4950" b="1">
                <a:solidFill>
                  <a:srgbClr val="111111"/>
                </a:solidFill>
                <a:latin typeface="Pretendard"/>
                <a:ea typeface="Pretendard"/>
                <a:cs typeface="Pretendard"/>
              </a:rPr>
              <a:t>로테이션 만남 운영</a:t>
            </a:r>
          </a:p>
        </p:txBody>
      </p:sp>
      <p:sp>
        <p:nvSpPr>
          <p:cNvPr id="3" name="">
            <a:extLst xmlns:a="http://schemas.openxmlformats.org/drawingml/2006/main">
              <a:ext uri="{FF2B5EF4-FFF2-40B4-BE49-F238E27FC236}">
                <a16:creationId xmlns:a16="http://schemas.microsoft.com/office/drawing/2014/main" id="{3D4DBE97-110F-4192-82F8-1CC18C0C1AB4}"/>
              </a:ext>
            </a:extLst>
          </p:cNvPr>
          <p:cNvSpPr>
            <a:spLocks xmlns:a="http://schemas.openxmlformats.org/drawingml/2006/main" noGrp="1"/>
          </p:cNvSpPr>
          <p:nvPr/>
        </p:nvSpPr>
        <p:spPr>
          <a:xfrm xmlns:a="http://schemas.openxmlformats.org/drawingml/2006/main">
            <a:off x="647700" y="4143375"/>
            <a:ext cx="10382250" cy="495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2250" b="0">
                <a:solidFill>
                  <a:srgbClr val="111111"/>
                </a:solidFill>
                <a:latin typeface="Pretendard"/>
                <a:ea typeface="Pretendard"/>
                <a:cs typeface="Pretendard"/>
              </a:defRPr>
            </a:pPr>
            <a:r>
              <a:rPr sz="2250" b="0">
                <a:solidFill>
                  <a:srgbClr val="111111"/>
                </a:solidFill>
                <a:latin typeface="Pretendard"/>
                <a:ea typeface="Pretendard"/>
                <a:cs typeface="Pretendard"/>
              </a:rPr>
              <a:t>모집과 심사, 순서에 따른 1:1 대화, 상호 선택</a:t>
            </a:r>
          </a:p>
        </p:txBody>
      </p:sp>
      <p:sp>
        <p:nvSpPr>
          <p:cNvPr id="4" name="">
            <a:extLst xmlns:a="http://schemas.openxmlformats.org/drawingml/2006/main">
              <a:ext uri="{FF2B5EF4-FFF2-40B4-BE49-F238E27FC236}">
                <a16:creationId xmlns:a16="http://schemas.microsoft.com/office/drawing/2014/main" id="{7B9F8D78-24CA-4F60-9BDE-D62B33E0DA12}"/>
              </a:ext>
            </a:extLst>
          </p:cNvPr>
          <p:cNvSpPr>
            <a:spLocks xmlns:a="http://schemas.openxmlformats.org/drawingml/2006/main" noGrp="1"/>
          </p:cNvSpPr>
          <p:nvPr/>
        </p:nvSpPr>
        <p:spPr>
          <a:xfrm xmlns:a="http://schemas.openxmlformats.org/drawingml/2006/main">
            <a:off x="647700" y="5257800"/>
            <a:ext cx="1047750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1800" b="0">
                <a:solidFill>
                  <a:srgbClr val="555555"/>
                </a:solidFill>
                <a:latin typeface="Pretendard"/>
                <a:ea typeface="Pretendard"/>
                <a:cs typeface="Pretendard"/>
              </a:defRPr>
            </a:pPr>
            <a:r>
              <a:rPr sz="1800" b="0">
                <a:solidFill>
                  <a:srgbClr val="555555"/>
                </a:solidFill>
                <a:latin typeface="Pretendard"/>
                <a:ea typeface="Pretendard"/>
                <a:cs typeface="Pretendard"/>
              </a:rPr>
              <a:t>https://rotation-meet.web.app</a:t>
            </a:r>
          </a:p>
          <a:p xmlns:a="http://schemas.openxmlformats.org/drawingml/2006/main">
            <a:pPr>
              <a:buNone/>
              <a:defRPr sz="1800" b="0">
                <a:solidFill>
                  <a:srgbClr val="555555"/>
                </a:solidFill>
                <a:latin typeface="Pretendard"/>
                <a:ea typeface="Pretendard"/>
                <a:cs typeface="Pretendard"/>
              </a:defRPr>
            </a:pPr>
            <a:r>
              <a:rPr sz="1800" b="0">
                <a:solidFill>
                  <a:srgbClr val="555555"/>
                </a:solidFill>
                <a:latin typeface="Pretendard"/>
                <a:ea typeface="Pretendard"/>
                <a:cs typeface="Pretendard"/>
              </a:rPr>
              <a:t>2026년 9월 7일 · 기능 검증 자료</a:t>
            </a:r>
          </a:p>
        </p:txBody>
      </p:sp>
    </p:spTree>
    <p:extLst>
      <p:ext uri="{BB962C8B-B14F-4D97-AF65-F5344CB8AC3E}">
        <p14:creationId xmlns:p14="http://schemas.microsoft.com/office/powerpoint/2010/main" val="1418087264"/>
      </p:ext>
    </p:extLst>
  </p:cSld>
</p:sld>
</file>

<file path=ppt/slides/slide10.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8" name="">
            <a:extLst xmlns:a="http://schemas.openxmlformats.org/drawingml/2006/main">
              <a:ext uri="{FF2B5EF4-FFF2-40B4-BE49-F238E27FC236}">
                <a16:creationId xmlns:a16="http://schemas.microsoft.com/office/drawing/2014/main" id="{F15B35B5-21A6-45E9-834F-7D7C72564971}"/>
              </a:ext>
            </a:extLst>
          </p:cNvPr>
          <p:cNvSpPr>
            <a:spLocks xmlns:a="http://schemas.openxmlformats.org/drawingml/2006/main" noGrp="1"/>
          </p:cNvSpPr>
          <p:nvPr/>
        </p:nvSpPr>
        <p:spPr>
          <a:xfrm xmlns:a="http://schemas.openxmlformats.org/drawingml/2006/main">
            <a:off x="609600" y="457200"/>
            <a:ext cx="10972800" cy="723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3300" b="1">
                <a:solidFill>
                  <a:srgbClr val="111111"/>
                </a:solidFill>
                <a:latin typeface="Pretendard"/>
                <a:ea typeface="Pretendard"/>
                <a:cs typeface="Pretendard"/>
              </a:defRPr>
            </a:pPr>
            <a:r>
              <a:rPr sz="3300" b="1">
                <a:solidFill>
                  <a:srgbClr val="111111"/>
                </a:solidFill>
                <a:latin typeface="Pretendard"/>
                <a:ea typeface="Pretendard"/>
                <a:cs typeface="Pretendard"/>
              </a:rPr>
              <a:t>기관 도입 협의와 시작 조건</a:t>
            </a:r>
          </a:p>
        </p:txBody>
      </p:sp>
      <p:sp>
        <p:nvSpPr>
          <p:cNvPr id="2" name="">
            <a:extLst xmlns:a="http://schemas.openxmlformats.org/drawingml/2006/main">
              <a:ext uri="{FF2B5EF4-FFF2-40B4-BE49-F238E27FC236}">
                <a16:creationId xmlns:a16="http://schemas.microsoft.com/office/drawing/2014/main" id="{337DFB63-56C9-4E15-A123-59190CB4486D}"/>
              </a:ext>
            </a:extLst>
          </p:cNvPr>
          <p:cNvSpPr>
            <a:spLocks xmlns:a="http://schemas.openxmlformats.org/drawingml/2006/main" noGrp="1"/>
          </p:cNvSpPr>
          <p:nvPr/>
        </p:nvSpPr>
        <p:spPr>
          <a:xfrm xmlns:a="http://schemas.openxmlformats.org/drawingml/2006/main">
            <a:off x="11144250" y="6419850"/>
            <a:ext cx="4381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1350" b="0">
                <a:solidFill>
                  <a:srgbClr val="555555"/>
                </a:solidFill>
                <a:latin typeface="Pretendard"/>
                <a:ea typeface="Pretendard"/>
                <a:cs typeface="Pretendard"/>
              </a:defRPr>
            </a:pPr>
            <a:r>
              <a:rPr sz="1350" b="0">
                <a:solidFill>
                  <a:srgbClr val="555555"/>
                </a:solidFill>
                <a:latin typeface="Pretendard"/>
                <a:ea typeface="Pretendard"/>
                <a:cs typeface="Pretendard"/>
              </a:rPr>
              <a:t>10</a:t>
            </a:r>
          </a:p>
        </p:txBody>
      </p:sp>
      <p:sp>
        <p:nvSpPr>
          <p:cNvPr id="3" name="">
            <a:extLst xmlns:a="http://schemas.openxmlformats.org/drawingml/2006/main">
              <a:ext uri="{FF2B5EF4-FFF2-40B4-BE49-F238E27FC236}">
                <a16:creationId xmlns:a16="http://schemas.microsoft.com/office/drawing/2014/main" id="{7DCF5782-5D5A-4D6F-964F-DCAC47DC3EC8}"/>
              </a:ext>
            </a:extLst>
          </p:cNvPr>
          <p:cNvSpPr>
            <a:spLocks xmlns:a="http://schemas.openxmlformats.org/drawingml/2006/main" noGrp="1"/>
          </p:cNvSpPr>
          <p:nvPr/>
        </p:nvSpPr>
        <p:spPr>
          <a:xfrm xmlns:a="http://schemas.openxmlformats.org/drawingml/2006/main">
            <a:off x="609600" y="1685925"/>
            <a:ext cx="5095875" cy="495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2400" b="1">
                <a:solidFill>
                  <a:srgbClr val="111111"/>
                </a:solidFill>
                <a:latin typeface="Pretendard"/>
                <a:ea typeface="Pretendard"/>
                <a:cs typeface="Pretendard"/>
              </a:defRPr>
            </a:pPr>
            <a:r>
              <a:rPr sz="2400" b="1">
                <a:solidFill>
                  <a:srgbClr val="111111"/>
                </a:solidFill>
                <a:latin typeface="Pretendard"/>
                <a:ea typeface="Pretendard"/>
                <a:cs typeface="Pretendard"/>
              </a:rPr>
              <a:t>기관에서 정할 내용</a:t>
            </a:r>
          </a:p>
        </p:txBody>
      </p:sp>
      <p:sp>
        <p:nvSpPr>
          <p:cNvPr id="4" name="">
            <a:extLst xmlns:a="http://schemas.openxmlformats.org/drawingml/2006/main">
              <a:ext uri="{FF2B5EF4-FFF2-40B4-BE49-F238E27FC236}">
                <a16:creationId xmlns:a16="http://schemas.microsoft.com/office/drawing/2014/main" id="{925845DD-88EF-4451-B255-49C16F7C1C5F}"/>
              </a:ext>
            </a:extLst>
          </p:cNvPr>
          <p:cNvSpPr>
            <a:spLocks xmlns:a="http://schemas.openxmlformats.org/drawingml/2006/main" noGrp="1"/>
          </p:cNvSpPr>
          <p:nvPr/>
        </p:nvSpPr>
        <p:spPr>
          <a:xfrm xmlns:a="http://schemas.openxmlformats.org/drawingml/2006/main">
            <a:off x="609600" y="2419350"/>
            <a:ext cx="5000625" cy="2095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2100" b="0">
                <a:solidFill>
                  <a:srgbClr val="111111"/>
                </a:solidFill>
                <a:latin typeface="Pretendard"/>
                <a:ea typeface="Pretendard"/>
                <a:cs typeface="Pretendard"/>
              </a:defRPr>
            </a:pPr>
            <a:r>
              <a:rPr sz="2100" b="0">
                <a:solidFill>
                  <a:srgbClr val="111111"/>
                </a:solidFill>
                <a:latin typeface="Pretendard"/>
                <a:ea typeface="Pretendard"/>
                <a:cs typeface="Pretendard"/>
              </a:rPr>
              <a:t>모집 대상과 참가 인원</a:t>
            </a:r>
          </a:p>
          <a:p xmlns:a="http://schemas.openxmlformats.org/drawingml/2006/main">
            <a:pPr>
              <a:buNone/>
              <a:defRPr sz="2100" b="0">
                <a:solidFill>
                  <a:srgbClr val="111111"/>
                </a:solidFill>
                <a:latin typeface="Pretendard"/>
                <a:ea typeface="Pretendard"/>
                <a:cs typeface="Pretendard"/>
              </a:defRPr>
            </a:pPr>
            <a:r>
              <a:rPr sz="2100" b="0">
                <a:solidFill>
                  <a:srgbClr val="111111"/>
                </a:solidFill>
                <a:latin typeface="Pretendard"/>
                <a:ea typeface="Pretendard"/>
                <a:cs typeface="Pretendard"/>
              </a:rPr>
              <a:t>행사 일정과 차수별 대화 시간</a:t>
            </a:r>
          </a:p>
          <a:p xmlns:a="http://schemas.openxmlformats.org/drawingml/2006/main">
            <a:pPr>
              <a:buNone/>
              <a:defRPr sz="2100" b="0">
                <a:solidFill>
                  <a:srgbClr val="111111"/>
                </a:solidFill>
                <a:latin typeface="Pretendard"/>
                <a:ea typeface="Pretendard"/>
                <a:cs typeface="Pretendard"/>
              </a:defRPr>
            </a:pPr>
            <a:r>
              <a:rPr sz="2100" b="0">
                <a:solidFill>
                  <a:srgbClr val="111111"/>
                </a:solidFill>
                <a:latin typeface="Pretendard"/>
                <a:ea typeface="Pretendard"/>
                <a:cs typeface="Pretendard"/>
              </a:rPr>
              <a:t>최종 선택과 연락처 공개 방식</a:t>
            </a:r>
          </a:p>
          <a:p xmlns:a="http://schemas.openxmlformats.org/drawingml/2006/main">
            <a:pPr>
              <a:buNone/>
              <a:defRPr sz="2100" b="0">
                <a:solidFill>
                  <a:srgbClr val="111111"/>
                </a:solidFill>
                <a:latin typeface="Pretendard"/>
                <a:ea typeface="Pretendard"/>
                <a:cs typeface="Pretendard"/>
              </a:defRPr>
            </a:pPr>
            <a:r>
              <a:rPr sz="2100" b="0">
                <a:solidFill>
                  <a:srgbClr val="111111"/>
                </a:solidFill>
                <a:latin typeface="Pretendard"/>
                <a:ea typeface="Pretendard"/>
                <a:cs typeface="Pretendard"/>
              </a:rPr>
              <a:t>현장 운영 및 문의 담당자</a:t>
            </a:r>
          </a:p>
        </p:txBody>
      </p:sp>
      <p:sp>
        <p:nvSpPr>
          <p:cNvPr id="5" name="">
            <a:extLst xmlns:a="http://schemas.openxmlformats.org/drawingml/2006/main">
              <a:ext uri="{FF2B5EF4-FFF2-40B4-BE49-F238E27FC236}">
                <a16:creationId xmlns:a16="http://schemas.microsoft.com/office/drawing/2014/main" id="{B47221FF-F645-495D-B04C-595C3798770E}"/>
              </a:ext>
            </a:extLst>
          </p:cNvPr>
          <p:cNvSpPr>
            <a:spLocks xmlns:a="http://schemas.openxmlformats.org/drawingml/2006/main" noGrp="1"/>
          </p:cNvSpPr>
          <p:nvPr/>
        </p:nvSpPr>
        <p:spPr>
          <a:xfrm xmlns:a="http://schemas.openxmlformats.org/drawingml/2006/main">
            <a:off x="6486525" y="1685925"/>
            <a:ext cx="5095875" cy="495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2400" b="1">
                <a:solidFill>
                  <a:srgbClr val="111111"/>
                </a:solidFill>
                <a:latin typeface="Pretendard"/>
                <a:ea typeface="Pretendard"/>
                <a:cs typeface="Pretendard"/>
              </a:defRPr>
            </a:pPr>
            <a:r>
              <a:rPr sz="2400" b="1">
                <a:solidFill>
                  <a:srgbClr val="111111"/>
                </a:solidFill>
                <a:latin typeface="Pretendard"/>
                <a:ea typeface="Pretendard"/>
                <a:cs typeface="Pretendard"/>
              </a:rPr>
              <a:t>본행사 전 확인</a:t>
            </a:r>
          </a:p>
        </p:txBody>
      </p:sp>
      <p:sp>
        <p:nvSpPr>
          <p:cNvPr id="6" name="">
            <a:extLst xmlns:a="http://schemas.openxmlformats.org/drawingml/2006/main">
              <a:ext uri="{FF2B5EF4-FFF2-40B4-BE49-F238E27FC236}">
                <a16:creationId xmlns:a16="http://schemas.microsoft.com/office/drawing/2014/main" id="{206C33E2-41EC-4B6A-A398-A091BD85ACB7}"/>
              </a:ext>
            </a:extLst>
          </p:cNvPr>
          <p:cNvSpPr>
            <a:spLocks xmlns:a="http://schemas.openxmlformats.org/drawingml/2006/main" noGrp="1"/>
          </p:cNvSpPr>
          <p:nvPr/>
        </p:nvSpPr>
        <p:spPr>
          <a:xfrm xmlns:a="http://schemas.openxmlformats.org/drawingml/2006/main">
            <a:off x="6486525" y="2419350"/>
            <a:ext cx="5095875" cy="2095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2100" b="0">
                <a:solidFill>
                  <a:srgbClr val="111111"/>
                </a:solidFill>
                <a:latin typeface="Pretendard"/>
                <a:ea typeface="Pretendard"/>
                <a:cs typeface="Pretendard"/>
              </a:defRPr>
            </a:pPr>
            <a:r>
              <a:rPr sz="2100" b="0">
                <a:solidFill>
                  <a:srgbClr val="111111"/>
                </a:solidFill>
                <a:latin typeface="Pretendard"/>
                <a:ea typeface="Pretendard"/>
                <a:cs typeface="Pretendard"/>
              </a:rPr>
              <a:t>기관 승인 후 모집 시작</a:t>
            </a:r>
          </a:p>
          <a:p xmlns:a="http://schemas.openxmlformats.org/drawingml/2006/main">
            <a:pPr>
              <a:buNone/>
              <a:defRPr sz="2100" b="0">
                <a:solidFill>
                  <a:srgbClr val="111111"/>
                </a:solidFill>
                <a:latin typeface="Pretendard"/>
                <a:ea typeface="Pretendard"/>
                <a:cs typeface="Pretendard"/>
              </a:defRPr>
            </a:pPr>
            <a:r>
              <a:rPr sz="2100" b="0">
                <a:solidFill>
                  <a:srgbClr val="111111"/>
                </a:solidFill>
                <a:latin typeface="Pretendard"/>
                <a:ea typeface="Pretendard"/>
                <a:cs typeface="Pretendard"/>
              </a:rPr>
              <a:t>100개 회의 준비 재검증</a:t>
            </a:r>
          </a:p>
          <a:p xmlns:a="http://schemas.openxmlformats.org/drawingml/2006/main">
            <a:pPr>
              <a:buNone/>
              <a:defRPr sz="2100" b="0">
                <a:solidFill>
                  <a:srgbClr val="111111"/>
                </a:solidFill>
                <a:latin typeface="Pretendard"/>
                <a:ea typeface="Pretendard"/>
                <a:cs typeface="Pretendard"/>
              </a:defRPr>
            </a:pPr>
            <a:r>
              <a:rPr sz="2100" b="0">
                <a:solidFill>
                  <a:srgbClr val="111111"/>
                </a:solidFill>
                <a:latin typeface="Pretendard"/>
                <a:ea typeface="Pretendard"/>
                <a:cs typeface="Pretendard"/>
              </a:rPr>
              <a:t>20인 영상·음성 및 모바일</a:t>
            </a:r>
          </a:p>
          <a:p xmlns:a="http://schemas.openxmlformats.org/drawingml/2006/main">
            <a:pPr>
              <a:buNone/>
              <a:defRPr sz="2100" b="0">
                <a:solidFill>
                  <a:srgbClr val="111111"/>
                </a:solidFill>
                <a:latin typeface="Pretendard"/>
                <a:ea typeface="Pretendard"/>
                <a:cs typeface="Pretendard"/>
              </a:defRPr>
            </a:pPr>
            <a:r>
              <a:rPr sz="2100" b="0">
                <a:solidFill>
                  <a:srgbClr val="111111"/>
                </a:solidFill>
                <a:latin typeface="Pretendard"/>
                <a:ea typeface="Pretendard"/>
                <a:cs typeface="Pretendard"/>
              </a:rPr>
              <a:t>예약 진행과 통화 종료</a:t>
            </a:r>
          </a:p>
        </p:txBody>
      </p:sp>
      <p:sp>
        <p:nvSpPr>
          <p:cNvPr id="7" name="">
            <a:extLst xmlns:a="http://schemas.openxmlformats.org/drawingml/2006/main">
              <a:ext uri="{FF2B5EF4-FFF2-40B4-BE49-F238E27FC236}">
                <a16:creationId xmlns:a16="http://schemas.microsoft.com/office/drawing/2014/main" id="{FB8DC199-3F28-4B6F-84DC-80E429DE8664}"/>
              </a:ext>
            </a:extLst>
          </p:cNvPr>
          <p:cNvSpPr>
            <a:spLocks xmlns:a="http://schemas.openxmlformats.org/drawingml/2006/main" noGrp="1"/>
          </p:cNvSpPr>
          <p:nvPr/>
        </p:nvSpPr>
        <p:spPr>
          <a:xfrm xmlns:a="http://schemas.openxmlformats.org/drawingml/2006/main">
            <a:off x="609600" y="5353050"/>
            <a:ext cx="10906125" cy="762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1950" b="0">
                <a:solidFill>
                  <a:srgbClr val="111111"/>
                </a:solidFill>
                <a:latin typeface="Pretendard"/>
                <a:ea typeface="Pretendard"/>
                <a:cs typeface="Pretendard"/>
              </a:defRPr>
            </a:pPr>
            <a:r>
              <a:rPr sz="1950" b="0">
                <a:solidFill>
                  <a:srgbClr val="111111"/>
                </a:solidFill>
                <a:latin typeface="Pretendard"/>
                <a:ea typeface="Pretendard"/>
                <a:cs typeface="Pretendard"/>
              </a:rPr>
              <a:t>기관 승인 후 선결제 없이 운영합니다. 이용료는 기관 계약으로 별도 정산합니다.</a:t>
            </a:r>
          </a:p>
          <a:p xmlns:a="http://schemas.openxmlformats.org/drawingml/2006/main">
            <a:pPr>
              <a:buNone/>
              <a:defRPr sz="1950" b="0">
                <a:solidFill>
                  <a:srgbClr val="111111"/>
                </a:solidFill>
                <a:latin typeface="Pretendard"/>
                <a:ea typeface="Pretendard"/>
                <a:cs typeface="Pretendard"/>
              </a:defRPr>
            </a:pPr>
            <a:r>
              <a:rPr sz="1950" b="0">
                <a:solidFill>
                  <a:srgbClr val="111111"/>
                </a:solidFill>
                <a:latin typeface="Pretendard"/>
                <a:ea typeface="Pretendard"/>
                <a:cs typeface="Pretendard"/>
              </a:rPr>
              <a:t>Google과 Firebase의 서비스 운영 비용은 RotationMeet 운영사가 부담합니다.</a:t>
            </a:r>
          </a:p>
        </p:txBody>
      </p:sp>
    </p:spTree>
    <p:extLst>
      <p:ext uri="{BB962C8B-B14F-4D97-AF65-F5344CB8AC3E}">
        <p14:creationId xmlns:p14="http://schemas.microsoft.com/office/powerpoint/2010/main" val="2061199030"/>
      </p:ext>
    </p:extLst>
  </p:cSld>
</p:sld>
</file>

<file path=ppt/slides/slide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C35CDD5A-0725-4DF5-89D0-FFBC413A90DE}"/>
              </a:ext>
            </a:extLst>
          </p:cNvPr>
          <p:cNvSpPr>
            <a:spLocks xmlns:a="http://schemas.openxmlformats.org/drawingml/2006/main" noGrp="1"/>
          </p:cNvSpPr>
          <p:nvPr/>
        </p:nvSpPr>
        <p:spPr>
          <a:xfrm xmlns:a="http://schemas.openxmlformats.org/drawingml/2006/main">
            <a:off x="609600" y="457200"/>
            <a:ext cx="10972800" cy="723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3300" b="1">
                <a:solidFill>
                  <a:srgbClr val="111111"/>
                </a:solidFill>
                <a:latin typeface="Pretendard"/>
                <a:ea typeface="Pretendard"/>
                <a:cs typeface="Pretendard"/>
              </a:defRPr>
            </a:pPr>
            <a:r>
              <a:rPr sz="3300" b="1">
                <a:solidFill>
                  <a:srgbClr val="111111"/>
                </a:solidFill>
                <a:latin typeface="Pretendard"/>
                <a:ea typeface="Pretendard"/>
                <a:cs typeface="Pretendard"/>
              </a:rPr>
              <a:t>기관 운영과 참가자의 역할</a:t>
            </a:r>
          </a:p>
        </p:txBody>
      </p:sp>
      <p:sp>
        <p:nvSpPr>
          <p:cNvPr id="2" name="">
            <a:extLst xmlns:a="http://schemas.openxmlformats.org/drawingml/2006/main">
              <a:ext uri="{FF2B5EF4-FFF2-40B4-BE49-F238E27FC236}">
                <a16:creationId xmlns:a16="http://schemas.microsoft.com/office/drawing/2014/main" id="{4EF301EC-2105-43AC-9E14-F973D5EF03E7}"/>
              </a:ext>
            </a:extLst>
          </p:cNvPr>
          <p:cNvSpPr>
            <a:spLocks xmlns:a="http://schemas.openxmlformats.org/drawingml/2006/main" noGrp="1"/>
          </p:cNvSpPr>
          <p:nvPr/>
        </p:nvSpPr>
        <p:spPr>
          <a:xfrm xmlns:a="http://schemas.openxmlformats.org/drawingml/2006/main">
            <a:off x="11144250" y="6419850"/>
            <a:ext cx="4381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1350" b="0">
                <a:solidFill>
                  <a:srgbClr val="555555"/>
                </a:solidFill>
                <a:latin typeface="Pretendard"/>
                <a:ea typeface="Pretendard"/>
                <a:cs typeface="Pretendard"/>
              </a:defRPr>
            </a:pPr>
            <a:r>
              <a:rPr sz="1350" b="0">
                <a:solidFill>
                  <a:srgbClr val="555555"/>
                </a:solidFill>
                <a:latin typeface="Pretendard"/>
                <a:ea typeface="Pretendard"/>
                <a:cs typeface="Pretendard"/>
              </a:rPr>
              <a:t>2</a:t>
            </a:r>
          </a:p>
        </p:txBody>
      </p:sp>
      <p:sp>
        <p:nvSpPr>
          <p:cNvPr id="3" name="">
            <a:extLst xmlns:a="http://schemas.openxmlformats.org/drawingml/2006/main">
              <a:ext uri="{FF2B5EF4-FFF2-40B4-BE49-F238E27FC236}">
                <a16:creationId xmlns:a16="http://schemas.microsoft.com/office/drawing/2014/main" id="{697DCD64-6E12-48E8-A9C9-F4F05ED5F504}"/>
              </a:ext>
            </a:extLst>
          </p:cNvPr>
          <p:cNvSpPr>
            <a:spLocks xmlns:a="http://schemas.openxmlformats.org/drawingml/2006/main" noGrp="1"/>
          </p:cNvSpPr>
          <p:nvPr/>
        </p:nvSpPr>
        <p:spPr>
          <a:xfrm xmlns:a="http://schemas.openxmlformats.org/drawingml/2006/main">
            <a:off x="609600" y="1266825"/>
            <a:ext cx="1097280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2100" b="0">
                <a:solidFill>
                  <a:srgbClr val="111111"/>
                </a:solidFill>
                <a:latin typeface="Pretendard"/>
                <a:ea typeface="Pretendard"/>
                <a:cs typeface="Pretendard"/>
              </a:defRPr>
            </a:pPr>
            <a:r>
              <a:rPr sz="2100" b="0">
                <a:solidFill>
                  <a:srgbClr val="111111"/>
                </a:solidFill>
                <a:latin typeface="Pretendard"/>
                <a:ea typeface="Pretendard"/>
                <a:cs typeface="Pretendard"/>
              </a:rPr>
              <a:t>담당자가 진행을 관리하고 참가자는 배정된 만남에 참여합니다.</a:t>
            </a:r>
          </a:p>
        </p:txBody>
      </p:sp>
      <p:graphicFrame>
        <p:nvGraphicFramePr>
          <p:cNvPr id="10" name=""/>
          <p:cNvGraphicFramePr/>
          <p:nvPr/>
        </p:nvGraphicFramePr>
        <p:xfrm>
          <a:off xmlns:a="http://schemas.openxmlformats.org/drawingml/2006/main" x="609600" y="1962150"/>
          <a:ext xmlns:a="http://schemas.openxmlformats.org/drawingml/2006/main" cx="10972800" cy="3619500"/>
        </p:xfrm>
        <a:graphic xmlns:a="http://schemas.openxmlformats.org/drawingml/2006/main">
          <a:graphicData uri="http://schemas.openxmlformats.org/drawingml/2006/table">
            <a:tbl>
              <a:tblPr/>
              <a:tblGrid>
                <a:gridCol w="5486400"/>
                <a:gridCol w="5486400"/>
              </a:tblGrid>
              <a:tr h="723900">
                <a:tc>
                  <a:txBody>
                    <a:bodyPr/>
                    <a:lstStyle/>
                    <a:p>
                      <a:r>
                        <a:rPr sz="2025" b="1">
                          <a:solidFill>
                            <a:srgbClr val="111111"/>
                          </a:solidFill>
                          <a:latin typeface="Pretendard"/>
                          <a:ea typeface="Pretendard"/>
                          <a:cs typeface="Pretendard"/>
                        </a:rPr>
                        <a:t>기관 담당자</a:t>
                      </a:r>
                    </a:p>
                  </a:txBody>
                  <a:tcPr marL="91440" marR="91440" marT="45720" marB="45720">
                    <a:solidFill>
                      <a:srgbClr val="F3F3F3"/>
                    </a:solidFill>
                  </a:tcPr>
                </a:tc>
                <a:tc>
                  <a:txBody>
                    <a:bodyPr/>
                    <a:lstStyle/>
                    <a:p>
                      <a:r>
                        <a:rPr sz="2025" b="1">
                          <a:solidFill>
                            <a:srgbClr val="111111"/>
                          </a:solidFill>
                          <a:latin typeface="Pretendard"/>
                          <a:ea typeface="Pretendard"/>
                          <a:cs typeface="Pretendard"/>
                        </a:rPr>
                        <a:t>참가자</a:t>
                      </a:r>
                    </a:p>
                  </a:txBody>
                  <a:tcPr marL="91440" marR="91440" marT="45720" marB="45720">
                    <a:solidFill>
                      <a:srgbClr val="F3F3F3"/>
                    </a:solidFill>
                  </a:tcPr>
                </a:tc>
              </a:tr>
              <a:tr h="723900">
                <a:tc>
                  <a:txBody>
                    <a:bodyPr/>
                    <a:lstStyle/>
                    <a:p>
                      <a:r>
                        <a:rPr sz="2025" b="0">
                          <a:solidFill>
                            <a:srgbClr val="111111"/>
                          </a:solidFill>
                          <a:latin typeface="Pretendard"/>
                          <a:ea typeface="Pretendard"/>
                          <a:cs typeface="Pretendard"/>
                        </a:rPr>
                        <a:t>행사와 모집 조건 설정</a:t>
                      </a:r>
                    </a:p>
                  </a:txBody>
                  <a:tcPr marL="91440" marR="91440" marT="45720" marB="45720">
                    <a:solidFill>
                      <a:srgbClr val="FFFFFF"/>
                    </a:solidFill>
                  </a:tcPr>
                </a:tc>
                <a:tc>
                  <a:txBody>
                    <a:bodyPr/>
                    <a:lstStyle/>
                    <a:p>
                      <a:r>
                        <a:rPr sz="2025" b="0">
                          <a:solidFill>
                            <a:srgbClr val="111111"/>
                          </a:solidFill>
                          <a:latin typeface="Pretendard"/>
                          <a:ea typeface="Pretendard"/>
                          <a:cs typeface="Pretendard"/>
                        </a:rPr>
                        <a:t>모집 안내 확인, 참가 신청</a:t>
                      </a:r>
                    </a:p>
                  </a:txBody>
                  <a:tcPr marL="91440" marR="91440" marT="45720" marB="45720">
                    <a:solidFill>
                      <a:srgbClr val="FFFFFF"/>
                    </a:solidFill>
                  </a:tcPr>
                </a:tc>
              </a:tr>
              <a:tr h="723900">
                <a:tc>
                  <a:txBody>
                    <a:bodyPr/>
                    <a:lstStyle/>
                    <a:p>
                      <a:r>
                        <a:rPr sz="2025" b="0">
                          <a:solidFill>
                            <a:srgbClr val="111111"/>
                          </a:solidFill>
                          <a:latin typeface="Pretendard"/>
                          <a:ea typeface="Pretendard"/>
                          <a:cs typeface="Pretendard"/>
                        </a:rPr>
                        <a:t>신청자 심사와 승인</a:t>
                      </a:r>
                    </a:p>
                  </a:txBody>
                  <a:tcPr marL="91440" marR="91440" marT="45720" marB="45720">
                    <a:solidFill>
                      <a:srgbClr val="FFFFFF"/>
                    </a:solidFill>
                  </a:tcPr>
                </a:tc>
                <a:tc>
                  <a:txBody>
                    <a:bodyPr/>
                    <a:lstStyle/>
                    <a:p>
                      <a:r>
                        <a:rPr sz="2025" b="0">
                          <a:solidFill>
                            <a:srgbClr val="111111"/>
                          </a:solidFill>
                          <a:latin typeface="Pretendard"/>
                          <a:ea typeface="Pretendard"/>
                          <a:cs typeface="Pretendard"/>
                        </a:rPr>
                        <a:t>승인 후 대기실에서 대기</a:t>
                      </a:r>
                    </a:p>
                  </a:txBody>
                  <a:tcPr marL="91440" marR="91440" marT="45720" marB="45720">
                    <a:solidFill>
                      <a:srgbClr val="FFFFFF"/>
                    </a:solidFill>
                  </a:tcPr>
                </a:tc>
              </a:tr>
              <a:tr h="723900">
                <a:tc>
                  <a:txBody>
                    <a:bodyPr/>
                    <a:lstStyle/>
                    <a:p>
                      <a:r>
                        <a:rPr sz="2025" b="0">
                          <a:solidFill>
                            <a:srgbClr val="111111"/>
                          </a:solidFill>
                          <a:latin typeface="Pretendard"/>
                          <a:ea typeface="Pretendard"/>
                          <a:cs typeface="Pretendard"/>
                        </a:rPr>
                        <a:t>행사 시작과 진행 현황 확인</a:t>
                      </a:r>
                    </a:p>
                  </a:txBody>
                  <a:tcPr marL="91440" marR="91440" marT="45720" marB="45720">
                    <a:solidFill>
                      <a:srgbClr val="FFFFFF"/>
                    </a:solidFill>
                  </a:tcPr>
                </a:tc>
                <a:tc>
                  <a:txBody>
                    <a:bodyPr/>
                    <a:lstStyle/>
                    <a:p>
                      <a:r>
                        <a:rPr sz="2025" b="0">
                          <a:solidFill>
                            <a:srgbClr val="111111"/>
                          </a:solidFill>
                          <a:latin typeface="Pretendard"/>
                          <a:ea typeface="Pretendard"/>
                          <a:cs typeface="Pretendard"/>
                        </a:rPr>
                        <a:t>배정된 Google Meet 회의 입장</a:t>
                      </a:r>
                    </a:p>
                  </a:txBody>
                  <a:tcPr marL="91440" marR="91440" marT="45720" marB="45720">
                    <a:solidFill>
                      <a:srgbClr val="FFFFFF"/>
                    </a:solidFill>
                  </a:tcPr>
                </a:tc>
              </a:tr>
              <a:tr h="723900">
                <a:tc>
                  <a:txBody>
                    <a:bodyPr/>
                    <a:lstStyle/>
                    <a:p>
                      <a:r>
                        <a:rPr sz="2025" b="0">
                          <a:solidFill>
                            <a:srgbClr val="111111"/>
                          </a:solidFill>
                          <a:latin typeface="Pretendard"/>
                          <a:ea typeface="Pretendard"/>
                          <a:cs typeface="Pretendard"/>
                        </a:rPr>
                        <a:t>선택 마감과 결과 확인</a:t>
                      </a:r>
                    </a:p>
                  </a:txBody>
                  <a:tcPr marL="91440" marR="91440" marT="45720" marB="45720">
                    <a:solidFill>
                      <a:srgbClr val="FFFFFF"/>
                    </a:solidFill>
                  </a:tcPr>
                </a:tc>
                <a:tc>
                  <a:txBody>
                    <a:bodyPr/>
                    <a:lstStyle/>
                    <a:p>
                      <a:r>
                        <a:rPr sz="2025" b="0">
                          <a:solidFill>
                            <a:srgbClr val="111111"/>
                          </a:solidFill>
                          <a:latin typeface="Pretendard"/>
                          <a:ea typeface="Pretendard"/>
                          <a:cs typeface="Pretendard"/>
                        </a:rPr>
                        <a:t>비공개 선택과 연락처 공개 동의</a:t>
                      </a:r>
                    </a:p>
                  </a:txBody>
                  <a:tcPr marL="91440" marR="91440" marT="45720" marB="45720">
                    <a:solidFill>
                      <a:srgbClr val="FFFFFF"/>
                    </a:solidFill>
                  </a:tcPr>
                </a:tc>
              </a:tr>
            </a:tbl>
          </a:graphicData>
        </a:graphic>
      </p:graphicFrame>
    </p:spTree>
    <p:extLst>
      <p:ext uri="{BB962C8B-B14F-4D97-AF65-F5344CB8AC3E}">
        <p14:creationId xmlns:p14="http://schemas.microsoft.com/office/powerpoint/2010/main" val="942278774"/>
      </p:ext>
    </p:extLst>
  </p:cSld>
</p:sld>
</file>

<file path=ppt/slides/slide3.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00953CED-7CB5-4C7E-AC7E-657F67C30760}"/>
              </a:ext>
            </a:extLst>
          </p:cNvPr>
          <p:cNvSpPr>
            <a:spLocks xmlns:a="http://schemas.openxmlformats.org/drawingml/2006/main" noGrp="1"/>
          </p:cNvSpPr>
          <p:nvPr/>
        </p:nvSpPr>
        <p:spPr>
          <a:xfrm xmlns:a="http://schemas.openxmlformats.org/drawingml/2006/main">
            <a:off x="609600" y="457200"/>
            <a:ext cx="10972800" cy="723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3300" b="1">
                <a:solidFill>
                  <a:srgbClr val="111111"/>
                </a:solidFill>
                <a:latin typeface="Pretendard"/>
                <a:ea typeface="Pretendard"/>
                <a:cs typeface="Pretendard"/>
              </a:defRPr>
            </a:pPr>
            <a:r>
              <a:rPr sz="3300" b="1">
                <a:solidFill>
                  <a:srgbClr val="111111"/>
                </a:solidFill>
                <a:latin typeface="Pretendard"/>
                <a:ea typeface="Pretendard"/>
                <a:cs typeface="Pretendard"/>
              </a:rPr>
              <a:t>기관 승인과 행사 생성</a:t>
            </a:r>
          </a:p>
        </p:txBody>
      </p:sp>
      <p:sp>
        <p:nvSpPr>
          <p:cNvPr id="2" name="">
            <a:extLst xmlns:a="http://schemas.openxmlformats.org/drawingml/2006/main">
              <a:ext uri="{FF2B5EF4-FFF2-40B4-BE49-F238E27FC236}">
                <a16:creationId xmlns:a16="http://schemas.microsoft.com/office/drawing/2014/main" id="{9406D13F-7F85-4E05-B712-78EA48F64B29}"/>
              </a:ext>
            </a:extLst>
          </p:cNvPr>
          <p:cNvSpPr>
            <a:spLocks xmlns:a="http://schemas.openxmlformats.org/drawingml/2006/main" noGrp="1"/>
          </p:cNvSpPr>
          <p:nvPr/>
        </p:nvSpPr>
        <p:spPr>
          <a:xfrm xmlns:a="http://schemas.openxmlformats.org/drawingml/2006/main">
            <a:off x="11144250" y="6419850"/>
            <a:ext cx="4381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1350" b="0">
                <a:solidFill>
                  <a:srgbClr val="555555"/>
                </a:solidFill>
                <a:latin typeface="Pretendard"/>
                <a:ea typeface="Pretendard"/>
                <a:cs typeface="Pretendard"/>
              </a:defRPr>
            </a:pPr>
            <a:r>
              <a:rPr sz="1350" b="0">
                <a:solidFill>
                  <a:srgbClr val="555555"/>
                </a:solidFill>
                <a:latin typeface="Pretendard"/>
                <a:ea typeface="Pretendard"/>
                <a:cs typeface="Pretendard"/>
              </a:rPr>
              <a:t>3</a:t>
            </a:r>
          </a:p>
        </p:txBody>
      </p:sp>
      <p:sp>
        <p:nvSpPr>
          <p:cNvPr id="3" name="">
            <a:extLst xmlns:a="http://schemas.openxmlformats.org/drawingml/2006/main">
              <a:ext uri="{FF2B5EF4-FFF2-40B4-BE49-F238E27FC236}">
                <a16:creationId xmlns:a16="http://schemas.microsoft.com/office/drawing/2014/main" id="{89E0003A-CF9A-49B4-B14C-C47757CC4AFF}"/>
              </a:ext>
            </a:extLst>
          </p:cNvPr>
          <p:cNvSpPr>
            <a:spLocks xmlns:a="http://schemas.openxmlformats.org/drawingml/2006/main" noGrp="1"/>
          </p:cNvSpPr>
          <p:nvPr/>
        </p:nvSpPr>
        <p:spPr>
          <a:xfrm xmlns:a="http://schemas.openxmlformats.org/drawingml/2006/main">
            <a:off x="609600" y="1685925"/>
            <a:ext cx="3238500" cy="457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2250" b="1">
                <a:solidFill>
                  <a:srgbClr val="111111"/>
                </a:solidFill>
                <a:latin typeface="Pretendard"/>
                <a:ea typeface="Pretendard"/>
                <a:cs typeface="Pretendard"/>
              </a:defRPr>
            </a:pPr>
            <a:r>
              <a:rPr sz="2250" b="1">
                <a:solidFill>
                  <a:srgbClr val="111111"/>
                </a:solidFill>
                <a:latin typeface="Pretendard"/>
                <a:ea typeface="Pretendard"/>
                <a:cs typeface="Pretendard"/>
              </a:rPr>
              <a:t>기관 신청과 심사</a:t>
            </a:r>
          </a:p>
        </p:txBody>
      </p:sp>
      <p:sp>
        <p:nvSpPr>
          <p:cNvPr id="4" name="">
            <a:extLst xmlns:a="http://schemas.openxmlformats.org/drawingml/2006/main">
              <a:ext uri="{FF2B5EF4-FFF2-40B4-BE49-F238E27FC236}">
                <a16:creationId xmlns:a16="http://schemas.microsoft.com/office/drawing/2014/main" id="{19E906D0-8E92-47DE-A9CF-C720ACCCBB00}"/>
              </a:ext>
            </a:extLst>
          </p:cNvPr>
          <p:cNvSpPr>
            <a:spLocks xmlns:a="http://schemas.openxmlformats.org/drawingml/2006/main" noGrp="1"/>
          </p:cNvSpPr>
          <p:nvPr/>
        </p:nvSpPr>
        <p:spPr>
          <a:xfrm xmlns:a="http://schemas.openxmlformats.org/drawingml/2006/main">
            <a:off x="609600" y="2266950"/>
            <a:ext cx="3238500" cy="1190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2025" b="0">
                <a:solidFill>
                  <a:srgbClr val="111111"/>
                </a:solidFill>
                <a:latin typeface="Pretendard"/>
                <a:ea typeface="Pretendard"/>
                <a:cs typeface="Pretendard"/>
              </a:defRPr>
            </a:pPr>
            <a:r>
              <a:rPr sz="2025" b="0">
                <a:solidFill>
                  <a:srgbClr val="111111"/>
                </a:solidFill>
                <a:latin typeface="Pretendard"/>
                <a:ea typeface="Pretendard"/>
                <a:cs typeface="Pretendard"/>
              </a:rPr>
              <a:t>기관 정보를 제출하고</a:t>
            </a:r>
          </a:p>
          <a:p xmlns:a="http://schemas.openxmlformats.org/drawingml/2006/main">
            <a:pPr>
              <a:buNone/>
              <a:defRPr sz="2025" b="0">
                <a:solidFill>
                  <a:srgbClr val="111111"/>
                </a:solidFill>
                <a:latin typeface="Pretendard"/>
                <a:ea typeface="Pretendard"/>
                <a:cs typeface="Pretendard"/>
              </a:defRPr>
            </a:pPr>
            <a:r>
              <a:rPr sz="2025" b="0">
                <a:solidFill>
                  <a:srgbClr val="111111"/>
                </a:solidFill>
                <a:latin typeface="Pretendard"/>
                <a:ea typeface="Pretendard"/>
                <a:cs typeface="Pretendard"/>
              </a:rPr>
              <a:t>서비스 관리자의 승인을</a:t>
            </a:r>
          </a:p>
          <a:p xmlns:a="http://schemas.openxmlformats.org/drawingml/2006/main">
            <a:pPr>
              <a:buNone/>
              <a:defRPr sz="2025" b="0">
                <a:solidFill>
                  <a:srgbClr val="111111"/>
                </a:solidFill>
                <a:latin typeface="Pretendard"/>
                <a:ea typeface="Pretendard"/>
                <a:cs typeface="Pretendard"/>
              </a:defRPr>
            </a:pPr>
            <a:r>
              <a:rPr sz="2025" b="0">
                <a:solidFill>
                  <a:srgbClr val="111111"/>
                </a:solidFill>
                <a:latin typeface="Pretendard"/>
                <a:ea typeface="Pretendard"/>
                <a:cs typeface="Pretendard"/>
              </a:rPr>
              <a:t>받습니다.</a:t>
            </a:r>
          </a:p>
        </p:txBody>
      </p:sp>
      <p:sp>
        <p:nvSpPr>
          <p:cNvPr id="5" name="">
            <a:extLst xmlns:a="http://schemas.openxmlformats.org/drawingml/2006/main">
              <a:ext uri="{FF2B5EF4-FFF2-40B4-BE49-F238E27FC236}">
                <a16:creationId xmlns:a16="http://schemas.microsoft.com/office/drawing/2014/main" id="{55D0ED5B-5EEC-4C4F-8D57-852DB6BD65D8}"/>
              </a:ext>
            </a:extLst>
          </p:cNvPr>
          <p:cNvSpPr>
            <a:spLocks xmlns:a="http://schemas.openxmlformats.org/drawingml/2006/main" noGrp="1"/>
          </p:cNvSpPr>
          <p:nvPr/>
        </p:nvSpPr>
        <p:spPr>
          <a:xfrm xmlns:a="http://schemas.openxmlformats.org/drawingml/2006/main">
            <a:off x="609600" y="3733800"/>
            <a:ext cx="3429000"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2100" b="1">
                <a:solidFill>
                  <a:srgbClr val="111111"/>
                </a:solidFill>
                <a:latin typeface="Pretendard"/>
                <a:ea typeface="Pretendard"/>
                <a:cs typeface="Pretendard"/>
              </a:defRPr>
            </a:pPr>
            <a:r>
              <a:rPr sz="2100" b="1">
                <a:solidFill>
                  <a:srgbClr val="111111"/>
                </a:solidFill>
                <a:latin typeface="Pretendard"/>
                <a:ea typeface="Pretendard"/>
                <a:cs typeface="Pretendard"/>
              </a:rPr>
              <a:t>승인 후 선결제 없이 모집</a:t>
            </a:r>
          </a:p>
        </p:txBody>
      </p:sp>
      <p:sp>
        <p:nvSpPr>
          <p:cNvPr id="6" name="">
            <a:extLst xmlns:a="http://schemas.openxmlformats.org/drawingml/2006/main">
              <a:ext uri="{FF2B5EF4-FFF2-40B4-BE49-F238E27FC236}">
                <a16:creationId xmlns:a16="http://schemas.microsoft.com/office/drawing/2014/main" id="{6DA511C6-6877-4BB2-BF2E-2E12C09B6012}"/>
              </a:ext>
            </a:extLst>
          </p:cNvPr>
          <p:cNvSpPr>
            <a:spLocks xmlns:a="http://schemas.openxmlformats.org/drawingml/2006/main" noGrp="1"/>
          </p:cNvSpPr>
          <p:nvPr/>
        </p:nvSpPr>
        <p:spPr>
          <a:xfrm xmlns:a="http://schemas.openxmlformats.org/drawingml/2006/main">
            <a:off x="609600" y="4324350"/>
            <a:ext cx="3238500" cy="1238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1875" b="0">
                <a:solidFill>
                  <a:srgbClr val="111111"/>
                </a:solidFill>
                <a:latin typeface="Pretendard"/>
                <a:ea typeface="Pretendard"/>
                <a:cs typeface="Pretendard"/>
              </a:defRPr>
            </a:pPr>
            <a:r>
              <a:rPr sz="1875" b="0">
                <a:solidFill>
                  <a:srgbClr val="111111"/>
                </a:solidFill>
                <a:latin typeface="Pretendard"/>
                <a:ea typeface="Pretendard"/>
                <a:cs typeface="Pretendard"/>
              </a:rPr>
              <a:t>참가자가 결제해야</a:t>
            </a:r>
          </a:p>
          <a:p xmlns:a="http://schemas.openxmlformats.org/drawingml/2006/main">
            <a:pPr>
              <a:buNone/>
              <a:defRPr sz="1875" b="0">
                <a:solidFill>
                  <a:srgbClr val="111111"/>
                </a:solidFill>
                <a:latin typeface="Pretendard"/>
                <a:ea typeface="Pretendard"/>
                <a:cs typeface="Pretendard"/>
              </a:defRPr>
            </a:pPr>
            <a:r>
              <a:rPr sz="1875" b="0">
                <a:solidFill>
                  <a:srgbClr val="111111"/>
                </a:solidFill>
                <a:latin typeface="Pretendard"/>
                <a:ea typeface="Pretendard"/>
                <a:cs typeface="Pretendard"/>
              </a:rPr>
              <a:t>입장하는 절차는 없습니다.</a:t>
            </a:r>
          </a:p>
          <a:p xmlns:a="http://schemas.openxmlformats.org/drawingml/2006/main">
            <a:pPr>
              <a:buNone/>
              <a:defRPr sz="1875" b="0">
                <a:solidFill>
                  <a:srgbClr val="111111"/>
                </a:solidFill>
                <a:latin typeface="Pretendard"/>
                <a:ea typeface="Pretendard"/>
                <a:cs typeface="Pretendard"/>
              </a:defRPr>
            </a:pPr>
            <a:r>
              <a:rPr sz="1875" b="0">
                <a:solidFill>
                  <a:srgbClr val="111111"/>
                </a:solidFill>
                <a:latin typeface="Pretendard"/>
                <a:ea typeface="Pretendard"/>
                <a:cs typeface="Pretendard"/>
              </a:rPr>
              <a:t>이용료는 기관 계약으로 정산합니다.</a:t>
            </a:r>
          </a:p>
        </p:txBody>
      </p:sp>
      <p:pic>
        <p:nvPicPr>
          <p:cNvPr id="17" name=""/>
          <p:cNvPicPr>
            <a:picLocks xmlns:a="http://schemas.openxmlformats.org/drawingml/2006/main" noChangeAspect="1"/>
          </p:cNvPicPr>
          <p:nvPr/>
        </p:nvPicPr>
        <p:blipFill>
          <a:blip xmlns:r="http://schemas.openxmlformats.org/officeDocument/2006/relationships" xmlns:a="http://schemas.openxmlformats.org/drawingml/2006/main" r:embed="R05423277873749fd"/>
          <a:srcRect xmlns:a="http://schemas.openxmlformats.org/drawingml/2006/main" l="2553" t="14542" r="2979" b="41831"/>
          <a:stretch xmlns:a="http://schemas.openxmlformats.org/drawingml/2006/main">
            <a:fillRect l="0" t="0" r="0" b="0"/>
          </a:stretch>
        </p:blipFill>
        <p:spPr>
          <a:xfrm xmlns:a="http://schemas.openxmlformats.org/drawingml/2006/main">
            <a:off x="4276725" y="1941169"/>
            <a:ext cx="7305675" cy="3356661"/>
          </a:xfrm>
          <a:prstGeom xmlns:a="http://schemas.openxmlformats.org/drawingml/2006/main" prst="rect">
            <a:avLst/>
          </a:prstGeom>
        </p:spPr>
      </p:pic>
      <p:sp>
        <p:nvSpPr>
          <p:cNvPr id="8" name="">
            <a:extLst xmlns:a="http://schemas.openxmlformats.org/drawingml/2006/main">
              <a:ext uri="{FF2B5EF4-FFF2-40B4-BE49-F238E27FC236}">
                <a16:creationId xmlns:a16="http://schemas.microsoft.com/office/drawing/2014/main" id="{C2CB4FBE-B47A-42CF-AFF7-7DF372A00C93}"/>
              </a:ext>
            </a:extLst>
          </p:cNvPr>
          <p:cNvSpPr>
            <a:spLocks xmlns:a="http://schemas.openxmlformats.org/drawingml/2006/main" noGrp="1"/>
          </p:cNvSpPr>
          <p:nvPr/>
        </p:nvSpPr>
        <p:spPr>
          <a:xfrm xmlns:a="http://schemas.openxmlformats.org/drawingml/2006/main">
            <a:off x="4305300" y="5695950"/>
            <a:ext cx="7191375"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1500" b="0">
                <a:solidFill>
                  <a:srgbClr val="555555"/>
                </a:solidFill>
                <a:latin typeface="Pretendard"/>
                <a:ea typeface="Pretendard"/>
                <a:cs typeface="Pretendard"/>
              </a:defRPr>
            </a:pPr>
            <a:r>
              <a:rPr sz="1500" b="0">
                <a:solidFill>
                  <a:srgbClr val="555555"/>
                </a:solidFill>
                <a:latin typeface="Pretendard"/>
                <a:ea typeface="Pretendard"/>
                <a:cs typeface="Pretendard"/>
              </a:rPr>
              <a:t>실제 행사 생성 화면의 입력 예시</a:t>
            </a:r>
          </a:p>
        </p:txBody>
      </p:sp>
    </p:spTree>
    <p:extLst>
      <p:ext uri="{BB962C8B-B14F-4D97-AF65-F5344CB8AC3E}">
        <p14:creationId xmlns:p14="http://schemas.microsoft.com/office/powerpoint/2010/main" val="1246502477"/>
      </p:ext>
    </p:extLst>
  </p:cSld>
</p:sld>
</file>

<file path=ppt/slides/slide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8" name="">
            <a:extLst xmlns:a="http://schemas.openxmlformats.org/drawingml/2006/main">
              <a:ext uri="{FF2B5EF4-FFF2-40B4-BE49-F238E27FC236}">
                <a16:creationId xmlns:a16="http://schemas.microsoft.com/office/drawing/2014/main" id="{982E0AF5-269B-48D3-B16D-AF5BB297CB96}"/>
              </a:ext>
            </a:extLst>
          </p:cNvPr>
          <p:cNvSpPr>
            <a:spLocks xmlns:a="http://schemas.openxmlformats.org/drawingml/2006/main" noGrp="1"/>
          </p:cNvSpPr>
          <p:nvPr/>
        </p:nvSpPr>
        <p:spPr>
          <a:xfrm xmlns:a="http://schemas.openxmlformats.org/drawingml/2006/main">
            <a:off x="609600" y="457200"/>
            <a:ext cx="10972800" cy="723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3300" b="1">
                <a:solidFill>
                  <a:srgbClr val="111111"/>
                </a:solidFill>
                <a:latin typeface="Pretendard"/>
                <a:ea typeface="Pretendard"/>
                <a:cs typeface="Pretendard"/>
              </a:defRPr>
            </a:pPr>
            <a:r>
              <a:rPr sz="3300" b="1">
                <a:solidFill>
                  <a:srgbClr val="111111"/>
                </a:solidFill>
                <a:latin typeface="Pretendard"/>
                <a:ea typeface="Pretendard"/>
                <a:cs typeface="Pretendard"/>
              </a:rPr>
              <a:t>모집과 참가 승인</a:t>
            </a:r>
          </a:p>
        </p:txBody>
      </p:sp>
      <p:sp>
        <p:nvSpPr>
          <p:cNvPr id="2" name="">
            <a:extLst xmlns:a="http://schemas.openxmlformats.org/drawingml/2006/main">
              <a:ext uri="{FF2B5EF4-FFF2-40B4-BE49-F238E27FC236}">
                <a16:creationId xmlns:a16="http://schemas.microsoft.com/office/drawing/2014/main" id="{8F9DB7D9-0055-48C1-ABCC-7F807784732A}"/>
              </a:ext>
            </a:extLst>
          </p:cNvPr>
          <p:cNvSpPr>
            <a:spLocks xmlns:a="http://schemas.openxmlformats.org/drawingml/2006/main" noGrp="1"/>
          </p:cNvSpPr>
          <p:nvPr/>
        </p:nvSpPr>
        <p:spPr>
          <a:xfrm xmlns:a="http://schemas.openxmlformats.org/drawingml/2006/main">
            <a:off x="11144250" y="6419850"/>
            <a:ext cx="4381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1350" b="0">
                <a:solidFill>
                  <a:srgbClr val="555555"/>
                </a:solidFill>
                <a:latin typeface="Pretendard"/>
                <a:ea typeface="Pretendard"/>
                <a:cs typeface="Pretendard"/>
              </a:defRPr>
            </a:pPr>
            <a:r>
              <a:rPr sz="1350" b="0">
                <a:solidFill>
                  <a:srgbClr val="555555"/>
                </a:solidFill>
                <a:latin typeface="Pretendard"/>
                <a:ea typeface="Pretendard"/>
                <a:cs typeface="Pretendard"/>
              </a:rPr>
              <a:t>4</a:t>
            </a:r>
          </a:p>
        </p:txBody>
      </p:sp>
      <p:sp>
        <p:nvSpPr>
          <p:cNvPr id="3" name="">
            <a:extLst xmlns:a="http://schemas.openxmlformats.org/drawingml/2006/main">
              <a:ext uri="{FF2B5EF4-FFF2-40B4-BE49-F238E27FC236}">
                <a16:creationId xmlns:a16="http://schemas.microsoft.com/office/drawing/2014/main" id="{57BD749B-2AB4-45A0-B409-CF766930C299}"/>
              </a:ext>
            </a:extLst>
          </p:cNvPr>
          <p:cNvSpPr>
            <a:spLocks xmlns:a="http://schemas.openxmlformats.org/drawingml/2006/main" noGrp="1"/>
          </p:cNvSpPr>
          <p:nvPr/>
        </p:nvSpPr>
        <p:spPr>
          <a:xfrm xmlns:a="http://schemas.openxmlformats.org/drawingml/2006/main">
            <a:off x="609600" y="1762125"/>
            <a:ext cx="3333750" cy="571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2550" b="1">
                <a:solidFill>
                  <a:srgbClr val="111111"/>
                </a:solidFill>
                <a:latin typeface="Pretendard"/>
                <a:ea typeface="Pretendard"/>
                <a:cs typeface="Pretendard"/>
              </a:defRPr>
            </a:pPr>
            <a:r>
              <a:rPr sz="2550" b="1">
                <a:solidFill>
                  <a:srgbClr val="111111"/>
                </a:solidFill>
                <a:latin typeface="Pretendard"/>
                <a:ea typeface="Pretendard"/>
                <a:cs typeface="Pretendard"/>
              </a:rPr>
              <a:t>20명 승인 확인</a:t>
            </a:r>
          </a:p>
        </p:txBody>
      </p:sp>
      <p:sp>
        <p:nvSpPr>
          <p:cNvPr id="4" name="">
            <a:extLst xmlns:a="http://schemas.openxmlformats.org/drawingml/2006/main">
              <a:ext uri="{FF2B5EF4-FFF2-40B4-BE49-F238E27FC236}">
                <a16:creationId xmlns:a16="http://schemas.microsoft.com/office/drawing/2014/main" id="{E2AC3570-544C-47FE-8FCE-974F12F2B2C2}"/>
              </a:ext>
            </a:extLst>
          </p:cNvPr>
          <p:cNvSpPr>
            <a:spLocks xmlns:a="http://schemas.openxmlformats.org/drawingml/2006/main" noGrp="1"/>
          </p:cNvSpPr>
          <p:nvPr/>
        </p:nvSpPr>
        <p:spPr>
          <a:xfrm xmlns:a="http://schemas.openxmlformats.org/drawingml/2006/main">
            <a:off x="609600" y="2590800"/>
            <a:ext cx="3143250" cy="1333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2025" b="0">
                <a:solidFill>
                  <a:srgbClr val="111111"/>
                </a:solidFill>
                <a:latin typeface="Pretendard"/>
                <a:ea typeface="Pretendard"/>
                <a:cs typeface="Pretendard"/>
              </a:defRPr>
            </a:pPr>
            <a:r>
              <a:rPr sz="2025" b="0">
                <a:solidFill>
                  <a:srgbClr val="111111"/>
                </a:solidFill>
                <a:latin typeface="Pretendard"/>
                <a:ea typeface="Pretendard"/>
                <a:cs typeface="Pretendard"/>
              </a:rPr>
              <a:t>남성10명, 여성10명의</a:t>
            </a:r>
          </a:p>
          <a:p xmlns:a="http://schemas.openxmlformats.org/drawingml/2006/main">
            <a:pPr>
              <a:buNone/>
              <a:defRPr sz="2025" b="0">
                <a:solidFill>
                  <a:srgbClr val="111111"/>
                </a:solidFill>
                <a:latin typeface="Pretendard"/>
                <a:ea typeface="Pretendard"/>
                <a:cs typeface="Pretendard"/>
              </a:defRPr>
            </a:pPr>
            <a:r>
              <a:rPr sz="2025" b="0">
                <a:solidFill>
                  <a:srgbClr val="111111"/>
                </a:solidFill>
                <a:latin typeface="Pretendard"/>
                <a:ea typeface="Pretendard"/>
                <a:cs typeface="Pretendard"/>
              </a:rPr>
              <a:t>테스트 계정으로</a:t>
            </a:r>
          </a:p>
          <a:p xmlns:a="http://schemas.openxmlformats.org/drawingml/2006/main">
            <a:pPr>
              <a:buNone/>
              <a:defRPr sz="2025" b="0">
                <a:solidFill>
                  <a:srgbClr val="111111"/>
                </a:solidFill>
                <a:latin typeface="Pretendard"/>
                <a:ea typeface="Pretendard"/>
                <a:cs typeface="Pretendard"/>
              </a:defRPr>
            </a:pPr>
            <a:r>
              <a:rPr sz="2025" b="0">
                <a:solidFill>
                  <a:srgbClr val="111111"/>
                </a:solidFill>
                <a:latin typeface="Pretendard"/>
                <a:ea typeface="Pretendard"/>
                <a:cs typeface="Pretendard"/>
              </a:rPr>
              <a:t>신청과 심사를 확인했습니다.</a:t>
            </a:r>
          </a:p>
        </p:txBody>
      </p:sp>
      <p:sp>
        <p:nvSpPr>
          <p:cNvPr id="5" name="">
            <a:extLst xmlns:a="http://schemas.openxmlformats.org/drawingml/2006/main">
              <a:ext uri="{FF2B5EF4-FFF2-40B4-BE49-F238E27FC236}">
                <a16:creationId xmlns:a16="http://schemas.microsoft.com/office/drawing/2014/main" id="{03C8DBB2-11D9-405C-9C9F-1186EA925D20}"/>
              </a:ext>
            </a:extLst>
          </p:cNvPr>
          <p:cNvSpPr>
            <a:spLocks xmlns:a="http://schemas.openxmlformats.org/drawingml/2006/main" noGrp="1"/>
          </p:cNvSpPr>
          <p:nvPr/>
        </p:nvSpPr>
        <p:spPr>
          <a:xfrm xmlns:a="http://schemas.openxmlformats.org/drawingml/2006/main">
            <a:off x="609600" y="4267200"/>
            <a:ext cx="3190875" cy="1238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1950" b="0">
                <a:solidFill>
                  <a:srgbClr val="111111"/>
                </a:solidFill>
                <a:latin typeface="Pretendard"/>
                <a:ea typeface="Pretendard"/>
                <a:cs typeface="Pretendard"/>
              </a:defRPr>
            </a:pPr>
            <a:r>
              <a:rPr sz="1950" b="0">
                <a:solidFill>
                  <a:srgbClr val="111111"/>
                </a:solidFill>
                <a:latin typeface="Pretendard"/>
                <a:ea typeface="Pretendard"/>
                <a:cs typeface="Pretendard"/>
              </a:rPr>
              <a:t>모집 대상과 정원은</a:t>
            </a:r>
          </a:p>
          <a:p xmlns:a="http://schemas.openxmlformats.org/drawingml/2006/main">
            <a:pPr>
              <a:buNone/>
              <a:defRPr sz="1950" b="0">
                <a:solidFill>
                  <a:srgbClr val="111111"/>
                </a:solidFill>
                <a:latin typeface="Pretendard"/>
                <a:ea typeface="Pretendard"/>
                <a:cs typeface="Pretendard"/>
              </a:defRPr>
            </a:pPr>
            <a:r>
              <a:rPr sz="1950" b="0">
                <a:solidFill>
                  <a:srgbClr val="111111"/>
                </a:solidFill>
                <a:latin typeface="Pretendard"/>
                <a:ea typeface="Pretendard"/>
                <a:cs typeface="Pretendard"/>
              </a:rPr>
              <a:t>기관이 정합니다.</a:t>
            </a:r>
          </a:p>
          <a:p xmlns:a="http://schemas.openxmlformats.org/drawingml/2006/main">
            <a:pPr>
              <a:buNone/>
              <a:defRPr sz="1950" b="0">
                <a:solidFill>
                  <a:srgbClr val="111111"/>
                </a:solidFill>
                <a:latin typeface="Pretendard"/>
                <a:ea typeface="Pretendard"/>
                <a:cs typeface="Pretendard"/>
              </a:defRPr>
            </a:pPr>
            <a:r>
              <a:rPr sz="1950" b="0">
                <a:solidFill>
                  <a:srgbClr val="111111"/>
                </a:solidFill>
                <a:latin typeface="Pretendard"/>
                <a:ea typeface="Pretendard"/>
                <a:cs typeface="Pretendard"/>
              </a:rPr>
              <a:t>신청자는 승인 후 입장합니다.</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3b235f16f5214d72"/>
          <a:srcRect xmlns:a="http://schemas.openxmlformats.org/drawingml/2006/main" l="17241" t="7359" r="18103" b="45022"/>
          <a:stretch xmlns:a="http://schemas.openxmlformats.org/drawingml/2006/main">
            <a:fillRect l="0" t="0" r="0" b="0"/>
          </a:stretch>
        </p:blipFill>
        <p:spPr>
          <a:xfrm xmlns:a="http://schemas.openxmlformats.org/drawingml/2006/main">
            <a:off x="4890222" y="1533525"/>
            <a:ext cx="6078682" cy="4457700"/>
          </a:xfrm>
          <a:prstGeom xmlns:a="http://schemas.openxmlformats.org/drawingml/2006/main" prst="rect">
            <a:avLst/>
          </a:prstGeom>
        </p:spPr>
      </p:pic>
      <p:sp>
        <p:nvSpPr>
          <p:cNvPr id="7" name="">
            <a:extLst xmlns:a="http://schemas.openxmlformats.org/drawingml/2006/main">
              <a:ext uri="{FF2B5EF4-FFF2-40B4-BE49-F238E27FC236}">
                <a16:creationId xmlns:a16="http://schemas.microsoft.com/office/drawing/2014/main" id="{72059927-38F0-406F-836C-71CF74C905D8}"/>
              </a:ext>
            </a:extLst>
          </p:cNvPr>
          <p:cNvSpPr>
            <a:spLocks xmlns:a="http://schemas.openxmlformats.org/drawingml/2006/main" noGrp="1"/>
          </p:cNvSpPr>
          <p:nvPr/>
        </p:nvSpPr>
        <p:spPr>
          <a:xfrm xmlns:a="http://schemas.openxmlformats.org/drawingml/2006/main">
            <a:off x="4352925" y="6124575"/>
            <a:ext cx="714375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1500" b="0">
                <a:solidFill>
                  <a:srgbClr val="555555"/>
                </a:solidFill>
                <a:latin typeface="Pretendard"/>
                <a:ea typeface="Pretendard"/>
                <a:cs typeface="Pretendard"/>
              </a:defRPr>
            </a:pPr>
            <a:r>
              <a:rPr sz="1500" b="0">
                <a:solidFill>
                  <a:srgbClr val="555555"/>
                </a:solidFill>
                <a:latin typeface="Pretendard"/>
                <a:ea typeface="Pretendard"/>
                <a:cs typeface="Pretendard"/>
              </a:rPr>
              <a:t>테스트 계정의 승인 목록</a:t>
            </a:r>
          </a:p>
        </p:txBody>
      </p:sp>
    </p:spTree>
    <p:extLst>
      <p:ext uri="{BB962C8B-B14F-4D97-AF65-F5344CB8AC3E}">
        <p14:creationId xmlns:p14="http://schemas.microsoft.com/office/powerpoint/2010/main" val="106985447"/>
      </p:ext>
    </p:extLst>
  </p:cSld>
</p:sld>
</file>

<file path=ppt/slides/slide5.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5BF8131E-34F0-4541-9E33-F096CB7BB4F5}"/>
              </a:ext>
            </a:extLst>
          </p:cNvPr>
          <p:cNvSpPr>
            <a:spLocks xmlns:a="http://schemas.openxmlformats.org/drawingml/2006/main" noGrp="1"/>
          </p:cNvSpPr>
          <p:nvPr/>
        </p:nvSpPr>
        <p:spPr>
          <a:xfrm xmlns:a="http://schemas.openxmlformats.org/drawingml/2006/main">
            <a:off x="609600" y="457200"/>
            <a:ext cx="10972800" cy="723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3300" b="1">
                <a:solidFill>
                  <a:srgbClr val="111111"/>
                </a:solidFill>
                <a:latin typeface="Pretendard"/>
                <a:ea typeface="Pretendard"/>
                <a:cs typeface="Pretendard"/>
              </a:defRPr>
            </a:pPr>
            <a:r>
              <a:rPr sz="3300" b="1">
                <a:solidFill>
                  <a:srgbClr val="111111"/>
                </a:solidFill>
                <a:latin typeface="Pretendard"/>
                <a:ea typeface="Pretendard"/>
                <a:cs typeface="Pretendard"/>
              </a:rPr>
              <a:t>시간에 따른 상대 배정</a:t>
            </a:r>
          </a:p>
        </p:txBody>
      </p:sp>
      <p:sp>
        <p:nvSpPr>
          <p:cNvPr id="2" name="">
            <a:extLst xmlns:a="http://schemas.openxmlformats.org/drawingml/2006/main">
              <a:ext uri="{FF2B5EF4-FFF2-40B4-BE49-F238E27FC236}">
                <a16:creationId xmlns:a16="http://schemas.microsoft.com/office/drawing/2014/main" id="{9DC56F7C-89BA-4223-A4E9-2B8D9514AF0E}"/>
              </a:ext>
            </a:extLst>
          </p:cNvPr>
          <p:cNvSpPr>
            <a:spLocks xmlns:a="http://schemas.openxmlformats.org/drawingml/2006/main" noGrp="1"/>
          </p:cNvSpPr>
          <p:nvPr/>
        </p:nvSpPr>
        <p:spPr>
          <a:xfrm xmlns:a="http://schemas.openxmlformats.org/drawingml/2006/main">
            <a:off x="11144250" y="6419850"/>
            <a:ext cx="4381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1350" b="0">
                <a:solidFill>
                  <a:srgbClr val="555555"/>
                </a:solidFill>
                <a:latin typeface="Pretendard"/>
                <a:ea typeface="Pretendard"/>
                <a:cs typeface="Pretendard"/>
              </a:defRPr>
            </a:pPr>
            <a:r>
              <a:rPr sz="1350" b="0">
                <a:solidFill>
                  <a:srgbClr val="555555"/>
                </a:solidFill>
                <a:latin typeface="Pretendard"/>
                <a:ea typeface="Pretendard"/>
                <a:cs typeface="Pretendard"/>
              </a:rPr>
              <a:t>5</a:t>
            </a:r>
          </a:p>
        </p:txBody>
      </p:sp>
      <p:sp>
        <p:nvSpPr>
          <p:cNvPr id="3" name="">
            <a:extLst xmlns:a="http://schemas.openxmlformats.org/drawingml/2006/main">
              <a:ext uri="{FF2B5EF4-FFF2-40B4-BE49-F238E27FC236}">
                <a16:creationId xmlns:a16="http://schemas.microsoft.com/office/drawing/2014/main" id="{41D75DD5-0758-4144-B615-CCBD33154320}"/>
              </a:ext>
            </a:extLst>
          </p:cNvPr>
          <p:cNvSpPr>
            <a:spLocks xmlns:a="http://schemas.openxmlformats.org/drawingml/2006/main" noGrp="1"/>
          </p:cNvSpPr>
          <p:nvPr/>
        </p:nvSpPr>
        <p:spPr>
          <a:xfrm xmlns:a="http://schemas.openxmlformats.org/drawingml/2006/main">
            <a:off x="609600" y="1285875"/>
            <a:ext cx="1095375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2100" b="0">
                <a:solidFill>
                  <a:srgbClr val="111111"/>
                </a:solidFill>
                <a:latin typeface="Pretendard"/>
                <a:ea typeface="Pretendard"/>
                <a:cs typeface="Pretendard"/>
              </a:defRPr>
            </a:pPr>
            <a:r>
              <a:rPr sz="2100" b="0">
                <a:solidFill>
                  <a:srgbClr val="111111"/>
                </a:solidFill>
                <a:latin typeface="Pretendard"/>
                <a:ea typeface="Pretendard"/>
                <a:cs typeface="Pretendard"/>
              </a:rPr>
              <a:t>기본은1차, 필요할 때 다음 차수를 추가합니다.</a:t>
            </a:r>
          </a:p>
        </p:txBody>
      </p:sp>
      <p:graphicFrame>
        <p:nvGraphicFramePr>
          <p:cNvPr id="11" name=""/>
          <p:cNvGraphicFramePr/>
          <p:nvPr/>
        </p:nvGraphicFramePr>
        <p:xfrm>
          <a:off xmlns:a="http://schemas.openxmlformats.org/drawingml/2006/main" x="609600" y="1952625"/>
          <a:ext xmlns:a="http://schemas.openxmlformats.org/drawingml/2006/main" cx="10972800" cy="3333750"/>
        </p:xfrm>
        <a:graphic xmlns:a="http://schemas.openxmlformats.org/drawingml/2006/main">
          <a:graphicData uri="http://schemas.openxmlformats.org/drawingml/2006/table">
            <a:tbl>
              <a:tblPr/>
              <a:tblGrid>
                <a:gridCol w="3286125"/>
                <a:gridCol w="7686675"/>
              </a:tblGrid>
              <a:tr h="666750">
                <a:tc>
                  <a:txBody>
                    <a:bodyPr/>
                    <a:lstStyle/>
                    <a:p>
                      <a:r>
                        <a:rPr sz="2025" b="1">
                          <a:solidFill>
                            <a:srgbClr val="111111"/>
                          </a:solidFill>
                          <a:latin typeface="Pretendard"/>
                          <a:ea typeface="Pretendard"/>
                          <a:cs typeface="Pretendard"/>
                        </a:rPr>
                        <a:t>운영 예시</a:t>
                      </a:r>
                    </a:p>
                  </a:txBody>
                  <a:tcPr marL="91440" marR="91440" marT="45720" marB="45720">
                    <a:solidFill>
                      <a:srgbClr val="F3F3F3"/>
                    </a:solidFill>
                  </a:tcPr>
                </a:tc>
                <a:tc>
                  <a:txBody>
                    <a:bodyPr/>
                    <a:lstStyle/>
                    <a:p>
                      <a:r>
                        <a:rPr sz="2025" b="1">
                          <a:solidFill>
                            <a:srgbClr val="111111"/>
                          </a:solidFill>
                          <a:latin typeface="Pretendard"/>
                          <a:ea typeface="Pretendard"/>
                          <a:cs typeface="Pretendard"/>
                        </a:rPr>
                        <a:t>담당자 설정</a:t>
                      </a:r>
                    </a:p>
                  </a:txBody>
                  <a:tcPr marL="91440" marR="91440" marT="45720" marB="45720">
                    <a:solidFill>
                      <a:srgbClr val="F3F3F3"/>
                    </a:solidFill>
                  </a:tcPr>
                </a:tc>
              </a:tr>
              <a:tr h="666750">
                <a:tc>
                  <a:txBody>
                    <a:bodyPr/>
                    <a:lstStyle/>
                    <a:p>
                      <a:r>
                        <a:rPr sz="2025" b="0">
                          <a:solidFill>
                            <a:srgbClr val="111111"/>
                          </a:solidFill>
                          <a:latin typeface="Pretendard"/>
                          <a:ea typeface="Pretendard"/>
                          <a:cs typeface="Pretendard"/>
                        </a:rPr>
                        <a:t>참가 인원</a:t>
                      </a:r>
                    </a:p>
                  </a:txBody>
                  <a:tcPr marL="91440" marR="91440" marT="45720" marB="45720">
                    <a:solidFill>
                      <a:srgbClr val="FFFFFF"/>
                    </a:solidFill>
                  </a:tcPr>
                </a:tc>
                <a:tc>
                  <a:txBody>
                    <a:bodyPr/>
                    <a:lstStyle/>
                    <a:p>
                      <a:r>
                        <a:rPr sz="2025" b="0">
                          <a:solidFill>
                            <a:srgbClr val="111111"/>
                          </a:solidFill>
                          <a:latin typeface="Pretendard"/>
                          <a:ea typeface="Pretendard"/>
                          <a:cs typeface="Pretendard"/>
                        </a:rPr>
                        <a:t>남성10명, 여성10명</a:t>
                      </a:r>
                    </a:p>
                  </a:txBody>
                  <a:tcPr marL="91440" marR="91440" marT="45720" marB="45720">
                    <a:solidFill>
                      <a:srgbClr val="FFFFFF"/>
                    </a:solidFill>
                  </a:tcPr>
                </a:tc>
              </a:tr>
              <a:tr h="666750">
                <a:tc>
                  <a:txBody>
                    <a:bodyPr/>
                    <a:lstStyle/>
                    <a:p>
                      <a:r>
                        <a:rPr sz="2025" b="0">
                          <a:solidFill>
                            <a:srgbClr val="111111"/>
                          </a:solidFill>
                          <a:latin typeface="Pretendard"/>
                          <a:ea typeface="Pretendard"/>
                          <a:cs typeface="Pretendard"/>
                        </a:rPr>
                        <a:t>동시 배정</a:t>
                      </a:r>
                    </a:p>
                  </a:txBody>
                  <a:tcPr marL="91440" marR="91440" marT="45720" marB="45720">
                    <a:solidFill>
                      <a:srgbClr val="FFFFFF"/>
                    </a:solidFill>
                  </a:tcPr>
                </a:tc>
                <a:tc>
                  <a:txBody>
                    <a:bodyPr/>
                    <a:lstStyle/>
                    <a:p>
                      <a:r>
                        <a:rPr sz="2025" b="0">
                          <a:solidFill>
                            <a:srgbClr val="111111"/>
                          </a:solidFill>
                          <a:latin typeface="Pretendard"/>
                          <a:ea typeface="Pretendard"/>
                          <a:cs typeface="Pretendard"/>
                        </a:rPr>
                        <a:t>1:1 대화방10개</a:t>
                      </a:r>
                    </a:p>
                  </a:txBody>
                  <a:tcPr marL="91440" marR="91440" marT="45720" marB="45720">
                    <a:solidFill>
                      <a:srgbClr val="FFFFFF"/>
                    </a:solidFill>
                  </a:tcPr>
                </a:tc>
              </a:tr>
              <a:tr h="666750">
                <a:tc>
                  <a:txBody>
                    <a:bodyPr/>
                    <a:lstStyle/>
                    <a:p>
                      <a:r>
                        <a:rPr sz="2025" b="0">
                          <a:solidFill>
                            <a:srgbClr val="111111"/>
                          </a:solidFill>
                          <a:latin typeface="Pretendard"/>
                          <a:ea typeface="Pretendard"/>
                          <a:cs typeface="Pretendard"/>
                        </a:rPr>
                        <a:t>1차 로테이션</a:t>
                      </a:r>
                    </a:p>
                  </a:txBody>
                  <a:tcPr marL="91440" marR="91440" marT="45720" marB="45720">
                    <a:solidFill>
                      <a:srgbClr val="FFFFFF"/>
                    </a:solidFill>
                  </a:tcPr>
                </a:tc>
                <a:tc>
                  <a:txBody>
                    <a:bodyPr/>
                    <a:lstStyle/>
                    <a:p>
                      <a:r>
                        <a:rPr sz="2025" b="0">
                          <a:solidFill>
                            <a:srgbClr val="111111"/>
                          </a:solidFill>
                          <a:latin typeface="Pretendard"/>
                          <a:ea typeface="Pretendard"/>
                          <a:cs typeface="Pretendard"/>
                        </a:rPr>
                        <a:t>상대당3분, 최대10번의 만남</a:t>
                      </a:r>
                    </a:p>
                  </a:txBody>
                  <a:tcPr marL="91440" marR="91440" marT="45720" marB="45720">
                    <a:solidFill>
                      <a:srgbClr val="FFFFFF"/>
                    </a:solidFill>
                  </a:tcPr>
                </a:tc>
              </a:tr>
              <a:tr h="666750">
                <a:tc>
                  <a:txBody>
                    <a:bodyPr/>
                    <a:lstStyle/>
                    <a:p>
                      <a:r>
                        <a:rPr sz="2025" b="0">
                          <a:solidFill>
                            <a:srgbClr val="111111"/>
                          </a:solidFill>
                          <a:latin typeface="Pretendard"/>
                          <a:ea typeface="Pretendard"/>
                          <a:cs typeface="Pretendard"/>
                        </a:rPr>
                        <a:t>추가 차수</a:t>
                      </a:r>
                    </a:p>
                  </a:txBody>
                  <a:tcPr marL="91440" marR="91440" marT="45720" marB="45720">
                    <a:solidFill>
                      <a:srgbClr val="FFFFFF"/>
                    </a:solidFill>
                  </a:tcPr>
                </a:tc>
                <a:tc>
                  <a:txBody>
                    <a:bodyPr/>
                    <a:lstStyle/>
                    <a:p>
                      <a:r>
                        <a:rPr sz="2025" b="0">
                          <a:solidFill>
                            <a:srgbClr val="111111"/>
                          </a:solidFill>
                          <a:latin typeface="Pretendard"/>
                          <a:ea typeface="Pretendard"/>
                          <a:cs typeface="Pretendard"/>
                        </a:rPr>
                        <a:t>차수별 대화 시간과 횟수 설정</a:t>
                      </a:r>
                    </a:p>
                  </a:txBody>
                  <a:tcPr marL="91440" marR="91440" marT="45720" marB="45720">
                    <a:solidFill>
                      <a:srgbClr val="FFFFFF"/>
                    </a:solidFill>
                  </a:tcPr>
                </a:tc>
              </a:tr>
            </a:tbl>
          </a:graphicData>
        </a:graphic>
      </p:graphicFrame>
      <p:sp>
        <p:nvSpPr>
          <p:cNvPr id="5" name="">
            <a:extLst xmlns:a="http://schemas.openxmlformats.org/drawingml/2006/main">
              <a:ext uri="{FF2B5EF4-FFF2-40B4-BE49-F238E27FC236}">
                <a16:creationId xmlns:a16="http://schemas.microsoft.com/office/drawing/2014/main" id="{9F22800F-94E9-44E6-9D9C-534B726EC28D}"/>
              </a:ext>
            </a:extLst>
          </p:cNvPr>
          <p:cNvSpPr>
            <a:spLocks xmlns:a="http://schemas.openxmlformats.org/drawingml/2006/main" noGrp="1"/>
          </p:cNvSpPr>
          <p:nvPr/>
        </p:nvSpPr>
        <p:spPr>
          <a:xfrm xmlns:a="http://schemas.openxmlformats.org/drawingml/2006/main">
            <a:off x="609600" y="5705475"/>
            <a:ext cx="10620375"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1800" b="0">
                <a:solidFill>
                  <a:srgbClr val="555555"/>
                </a:solidFill>
                <a:latin typeface="Pretendard"/>
                <a:ea typeface="Pretendard"/>
                <a:cs typeface="Pretendard"/>
              </a:defRPr>
            </a:pPr>
            <a:r>
              <a:rPr sz="1800" b="0">
                <a:solidFill>
                  <a:srgbClr val="555555"/>
                </a:solidFill>
                <a:latin typeface="Pretendard"/>
                <a:ea typeface="Pretendard"/>
                <a:cs typeface="Pretendard"/>
              </a:rPr>
              <a:t>예시의 순수 대화는30분입니다. 입장과 준비, 안내, 마지막 선택 시간을 더 확보합니다.</a:t>
            </a:r>
          </a:p>
        </p:txBody>
      </p:sp>
    </p:spTree>
    <p:extLst>
      <p:ext uri="{BB962C8B-B14F-4D97-AF65-F5344CB8AC3E}">
        <p14:creationId xmlns:p14="http://schemas.microsoft.com/office/powerpoint/2010/main" val="1569898018"/>
      </p:ext>
    </p:extLst>
  </p:cSld>
</p:sld>
</file>

<file path=ppt/slides/slide6.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D761A0B5-CBD1-47A0-9EE5-2149DDE50048}"/>
              </a:ext>
            </a:extLst>
          </p:cNvPr>
          <p:cNvSpPr>
            <a:spLocks xmlns:a="http://schemas.openxmlformats.org/drawingml/2006/main" noGrp="1"/>
          </p:cNvSpPr>
          <p:nvPr/>
        </p:nvSpPr>
        <p:spPr>
          <a:xfrm xmlns:a="http://schemas.openxmlformats.org/drawingml/2006/main">
            <a:off x="609600" y="457200"/>
            <a:ext cx="10972800" cy="723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3300" b="1">
                <a:solidFill>
                  <a:srgbClr val="111111"/>
                </a:solidFill>
                <a:latin typeface="Pretendard"/>
                <a:ea typeface="Pretendard"/>
                <a:cs typeface="Pretendard"/>
              </a:defRPr>
            </a:pPr>
            <a:r>
              <a:rPr sz="3300" b="1">
                <a:solidFill>
                  <a:srgbClr val="111111"/>
                </a:solidFill>
                <a:latin typeface="Pretendard"/>
                <a:ea typeface="Pretendard"/>
                <a:cs typeface="Pretendard"/>
              </a:rPr>
              <a:t>참가자의 대화 화면</a:t>
            </a:r>
          </a:p>
        </p:txBody>
      </p:sp>
      <p:sp>
        <p:nvSpPr>
          <p:cNvPr id="2" name="">
            <a:extLst xmlns:a="http://schemas.openxmlformats.org/drawingml/2006/main">
              <a:ext uri="{FF2B5EF4-FFF2-40B4-BE49-F238E27FC236}">
                <a16:creationId xmlns:a16="http://schemas.microsoft.com/office/drawing/2014/main" id="{8FA8B7FD-E4B2-4390-8A5E-B4954415E85B}"/>
              </a:ext>
            </a:extLst>
          </p:cNvPr>
          <p:cNvSpPr>
            <a:spLocks xmlns:a="http://schemas.openxmlformats.org/drawingml/2006/main" noGrp="1"/>
          </p:cNvSpPr>
          <p:nvPr/>
        </p:nvSpPr>
        <p:spPr>
          <a:xfrm xmlns:a="http://schemas.openxmlformats.org/drawingml/2006/main">
            <a:off x="11144250" y="6419850"/>
            <a:ext cx="4381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1350" b="0">
                <a:solidFill>
                  <a:srgbClr val="555555"/>
                </a:solidFill>
                <a:latin typeface="Pretendard"/>
                <a:ea typeface="Pretendard"/>
                <a:cs typeface="Pretendard"/>
              </a:defRPr>
            </a:pPr>
            <a:r>
              <a:rPr sz="1350" b="0">
                <a:solidFill>
                  <a:srgbClr val="555555"/>
                </a:solidFill>
                <a:latin typeface="Pretendard"/>
                <a:ea typeface="Pretendard"/>
                <a:cs typeface="Pretendard"/>
              </a:rPr>
              <a:t>6</a:t>
            </a:r>
          </a:p>
        </p:txBody>
      </p:sp>
      <p:sp>
        <p:nvSpPr>
          <p:cNvPr id="3" name="">
            <a:extLst xmlns:a="http://schemas.openxmlformats.org/drawingml/2006/main">
              <a:ext uri="{FF2B5EF4-FFF2-40B4-BE49-F238E27FC236}">
                <a16:creationId xmlns:a16="http://schemas.microsoft.com/office/drawing/2014/main" id="{14C87C47-F291-4498-BC73-2DEBB0F9FDEC}"/>
              </a:ext>
            </a:extLst>
          </p:cNvPr>
          <p:cNvSpPr>
            <a:spLocks xmlns:a="http://schemas.openxmlformats.org/drawingml/2006/main" noGrp="1"/>
          </p:cNvSpPr>
          <p:nvPr/>
        </p:nvSpPr>
        <p:spPr>
          <a:xfrm xmlns:a="http://schemas.openxmlformats.org/drawingml/2006/main">
            <a:off x="609600" y="1685925"/>
            <a:ext cx="3409950" cy="495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2250" b="1">
                <a:solidFill>
                  <a:srgbClr val="111111"/>
                </a:solidFill>
                <a:latin typeface="Pretendard"/>
                <a:ea typeface="Pretendard"/>
                <a:cs typeface="Pretendard"/>
              </a:defRPr>
            </a:pPr>
            <a:r>
              <a:rPr sz="2250" b="1">
                <a:solidFill>
                  <a:srgbClr val="111111"/>
                </a:solidFill>
                <a:latin typeface="Pretendard"/>
                <a:ea typeface="Pretendard"/>
                <a:cs typeface="Pretendard"/>
              </a:rPr>
              <a:t>다음 상대는 자동 배정</a:t>
            </a:r>
          </a:p>
        </p:txBody>
      </p:sp>
      <p:sp>
        <p:nvSpPr>
          <p:cNvPr id="4" name="">
            <a:extLst xmlns:a="http://schemas.openxmlformats.org/drawingml/2006/main">
              <a:ext uri="{FF2B5EF4-FFF2-40B4-BE49-F238E27FC236}">
                <a16:creationId xmlns:a16="http://schemas.microsoft.com/office/drawing/2014/main" id="{47199BBA-4A85-4E02-A608-42EC7B8649ED}"/>
              </a:ext>
            </a:extLst>
          </p:cNvPr>
          <p:cNvSpPr>
            <a:spLocks xmlns:a="http://schemas.openxmlformats.org/drawingml/2006/main" noGrp="1"/>
          </p:cNvSpPr>
          <p:nvPr/>
        </p:nvSpPr>
        <p:spPr>
          <a:xfrm xmlns:a="http://schemas.openxmlformats.org/drawingml/2006/main">
            <a:off x="609600" y="2400300"/>
            <a:ext cx="3238500" cy="952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2025" b="0">
                <a:solidFill>
                  <a:srgbClr val="111111"/>
                </a:solidFill>
                <a:latin typeface="Pretendard"/>
                <a:ea typeface="Pretendard"/>
                <a:cs typeface="Pretendard"/>
              </a:defRPr>
            </a:pPr>
            <a:r>
              <a:rPr sz="2025" b="0">
                <a:solidFill>
                  <a:srgbClr val="111111"/>
                </a:solidFill>
                <a:latin typeface="Pretendard"/>
                <a:ea typeface="Pretendard"/>
                <a:cs typeface="Pretendard"/>
              </a:rPr>
              <a:t>참가자는 대화 순서와</a:t>
            </a:r>
          </a:p>
          <a:p xmlns:a="http://schemas.openxmlformats.org/drawingml/2006/main">
            <a:pPr>
              <a:buNone/>
              <a:defRPr sz="2025" b="0">
                <a:solidFill>
                  <a:srgbClr val="111111"/>
                </a:solidFill>
                <a:latin typeface="Pretendard"/>
                <a:ea typeface="Pretendard"/>
                <a:cs typeface="Pretendard"/>
              </a:defRPr>
            </a:pPr>
            <a:r>
              <a:rPr sz="2025" b="0">
                <a:solidFill>
                  <a:srgbClr val="111111"/>
                </a:solidFill>
                <a:latin typeface="Pretendard"/>
                <a:ea typeface="Pretendard"/>
                <a:cs typeface="Pretendard"/>
              </a:rPr>
              <a:t>남은 시간을 확인합니다.</a:t>
            </a:r>
          </a:p>
        </p:txBody>
      </p:sp>
      <p:sp>
        <p:nvSpPr>
          <p:cNvPr id="5" name="">
            <a:extLst xmlns:a="http://schemas.openxmlformats.org/drawingml/2006/main">
              <a:ext uri="{FF2B5EF4-FFF2-40B4-BE49-F238E27FC236}">
                <a16:creationId xmlns:a16="http://schemas.microsoft.com/office/drawing/2014/main" id="{9C30F6CC-88CF-4932-9C45-D21BCFC29B89}"/>
              </a:ext>
            </a:extLst>
          </p:cNvPr>
          <p:cNvSpPr>
            <a:spLocks xmlns:a="http://schemas.openxmlformats.org/drawingml/2006/main" noGrp="1"/>
          </p:cNvSpPr>
          <p:nvPr/>
        </p:nvSpPr>
        <p:spPr>
          <a:xfrm xmlns:a="http://schemas.openxmlformats.org/drawingml/2006/main">
            <a:off x="609600" y="3724275"/>
            <a:ext cx="3476625" cy="5143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2100" b="1">
                <a:solidFill>
                  <a:srgbClr val="111111"/>
                </a:solidFill>
                <a:latin typeface="Pretendard"/>
                <a:ea typeface="Pretendard"/>
                <a:cs typeface="Pretendard"/>
              </a:defRPr>
            </a:pPr>
            <a:r>
              <a:rPr sz="2100" b="1">
                <a:solidFill>
                  <a:srgbClr val="111111"/>
                </a:solidFill>
                <a:latin typeface="Pretendard"/>
                <a:ea typeface="Pretendard"/>
                <a:cs typeface="Pretendard"/>
              </a:rPr>
              <a:t>Meet 입장은 직접 클릭</a:t>
            </a:r>
          </a:p>
        </p:txBody>
      </p:sp>
      <p:sp>
        <p:nvSpPr>
          <p:cNvPr id="6" name="">
            <a:extLst xmlns:a="http://schemas.openxmlformats.org/drawingml/2006/main">
              <a:ext uri="{FF2B5EF4-FFF2-40B4-BE49-F238E27FC236}">
                <a16:creationId xmlns:a16="http://schemas.microsoft.com/office/drawing/2014/main" id="{980F144E-75F0-430B-816E-E3B3AC5C99B7}"/>
              </a:ext>
            </a:extLst>
          </p:cNvPr>
          <p:cNvSpPr>
            <a:spLocks xmlns:a="http://schemas.openxmlformats.org/drawingml/2006/main" noGrp="1"/>
          </p:cNvSpPr>
          <p:nvPr/>
        </p:nvSpPr>
        <p:spPr>
          <a:xfrm xmlns:a="http://schemas.openxmlformats.org/drawingml/2006/main">
            <a:off x="609600" y="4419600"/>
            <a:ext cx="3333750" cy="1257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1875" b="0">
                <a:solidFill>
                  <a:srgbClr val="111111"/>
                </a:solidFill>
                <a:latin typeface="Pretendard"/>
                <a:ea typeface="Pretendard"/>
                <a:cs typeface="Pretendard"/>
              </a:defRPr>
            </a:pPr>
            <a:r>
              <a:rPr sz="1875" b="0">
                <a:solidFill>
                  <a:srgbClr val="111111"/>
                </a:solidFill>
                <a:latin typeface="Pretendard"/>
                <a:ea typeface="Pretendard"/>
                <a:cs typeface="Pretendard"/>
              </a:rPr>
              <a:t>이전 통화를 나간 뒤</a:t>
            </a:r>
          </a:p>
          <a:p xmlns:a="http://schemas.openxmlformats.org/drawingml/2006/main">
            <a:pPr>
              <a:buNone/>
              <a:defRPr sz="1875" b="0">
                <a:solidFill>
                  <a:srgbClr val="111111"/>
                </a:solidFill>
                <a:latin typeface="Pretendard"/>
                <a:ea typeface="Pretendard"/>
                <a:cs typeface="Pretendard"/>
              </a:defRPr>
            </a:pPr>
            <a:r>
              <a:rPr sz="1875" b="0">
                <a:solidFill>
                  <a:srgbClr val="111111"/>
                </a:solidFill>
                <a:latin typeface="Pretendard"/>
                <a:ea typeface="Pretendard"/>
                <a:cs typeface="Pretendard"/>
              </a:rPr>
              <a:t>다음 회의에 입장합니다.</a:t>
            </a:r>
          </a:p>
          <a:p xmlns:a="http://schemas.openxmlformats.org/drawingml/2006/main">
            <a:pPr>
              <a:buNone/>
              <a:defRPr sz="1875" b="0">
                <a:solidFill>
                  <a:srgbClr val="111111"/>
                </a:solidFill>
                <a:latin typeface="Pretendard"/>
                <a:ea typeface="Pretendard"/>
                <a:cs typeface="Pretendard"/>
              </a:defRPr>
            </a:pPr>
            <a:r>
              <a:rPr sz="1875" b="0">
                <a:solidFill>
                  <a:srgbClr val="111111"/>
                </a:solidFill>
                <a:latin typeface="Pretendard"/>
                <a:ea typeface="Pretendard"/>
                <a:cs typeface="Pretendard"/>
              </a:rPr>
              <a:t>호스트 승인이 필요할 수 있습니다.</a:t>
            </a:r>
          </a:p>
        </p:txBody>
      </p:sp>
      <p:pic>
        <p:nvPicPr>
          <p:cNvPr id="17" name=""/>
          <p:cNvPicPr>
            <a:picLocks xmlns:a="http://schemas.openxmlformats.org/drawingml/2006/main" noChangeAspect="1"/>
          </p:cNvPicPr>
          <p:nvPr/>
        </p:nvPicPr>
        <p:blipFill>
          <a:blip xmlns:r="http://schemas.openxmlformats.org/officeDocument/2006/relationships" xmlns:a="http://schemas.openxmlformats.org/drawingml/2006/main" r:embed="Rc536d3a9d7444dae"/>
          <a:srcRect xmlns:a="http://schemas.openxmlformats.org/drawingml/2006/main" l="19368" t="3511" r="19763" b="38904"/>
          <a:stretch xmlns:a="http://schemas.openxmlformats.org/drawingml/2006/main">
            <a:fillRect l="0" t="0" r="0" b="0"/>
          </a:stretch>
        </p:blipFill>
        <p:spPr>
          <a:xfrm xmlns:a="http://schemas.openxmlformats.org/drawingml/2006/main">
            <a:off x="4473614" y="1924050"/>
            <a:ext cx="6797598" cy="3619500"/>
          </a:xfrm>
          <a:prstGeom xmlns:a="http://schemas.openxmlformats.org/drawingml/2006/main" prst="rect">
            <a:avLst/>
          </a:prstGeom>
        </p:spPr>
      </p:pic>
      <p:sp>
        <p:nvSpPr>
          <p:cNvPr id="8" name="">
            <a:extLst xmlns:a="http://schemas.openxmlformats.org/drawingml/2006/main">
              <a:ext uri="{FF2B5EF4-FFF2-40B4-BE49-F238E27FC236}">
                <a16:creationId xmlns:a16="http://schemas.microsoft.com/office/drawing/2014/main" id="{754A7736-FC4D-4E51-B3A0-42998496D69A}"/>
              </a:ext>
            </a:extLst>
          </p:cNvPr>
          <p:cNvSpPr>
            <a:spLocks xmlns:a="http://schemas.openxmlformats.org/drawingml/2006/main" noGrp="1"/>
          </p:cNvSpPr>
          <p:nvPr/>
        </p:nvSpPr>
        <p:spPr>
          <a:xfrm xmlns:a="http://schemas.openxmlformats.org/drawingml/2006/main">
            <a:off x="4219575" y="5724525"/>
            <a:ext cx="7267575"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1500" b="0">
                <a:solidFill>
                  <a:srgbClr val="555555"/>
                </a:solidFill>
                <a:latin typeface="Pretendard"/>
                <a:ea typeface="Pretendard"/>
                <a:cs typeface="Pretendard"/>
              </a:defRPr>
            </a:pPr>
            <a:r>
              <a:rPr sz="1500" b="0">
                <a:solidFill>
                  <a:srgbClr val="555555"/>
                </a:solidFill>
                <a:latin typeface="Pretendard"/>
                <a:ea typeface="Pretendard"/>
                <a:cs typeface="Pretendard"/>
              </a:rPr>
              <a:t>실제 참가자의 Meet 입장 안내 화면</a:t>
            </a:r>
          </a:p>
        </p:txBody>
      </p:sp>
    </p:spTree>
    <p:extLst>
      <p:ext uri="{BB962C8B-B14F-4D97-AF65-F5344CB8AC3E}">
        <p14:creationId xmlns:p14="http://schemas.microsoft.com/office/powerpoint/2010/main" val="916902874"/>
      </p:ext>
    </p:extLst>
  </p:cSld>
</p:sld>
</file>

<file path=ppt/slides/slide7.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F3FEC37A-EBFF-46F2-AF84-79552B424398}"/>
              </a:ext>
            </a:extLst>
          </p:cNvPr>
          <p:cNvSpPr>
            <a:spLocks xmlns:a="http://schemas.openxmlformats.org/drawingml/2006/main" noGrp="1"/>
          </p:cNvSpPr>
          <p:nvPr/>
        </p:nvSpPr>
        <p:spPr>
          <a:xfrm xmlns:a="http://schemas.openxmlformats.org/drawingml/2006/main">
            <a:off x="609600" y="457200"/>
            <a:ext cx="10972800" cy="723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3300" b="1">
                <a:solidFill>
                  <a:srgbClr val="111111"/>
                </a:solidFill>
                <a:latin typeface="Pretendard"/>
                <a:ea typeface="Pretendard"/>
                <a:cs typeface="Pretendard"/>
              </a:defRPr>
            </a:pPr>
            <a:r>
              <a:rPr sz="3300" b="1">
                <a:solidFill>
                  <a:srgbClr val="111111"/>
                </a:solidFill>
                <a:latin typeface="Pretendard"/>
                <a:ea typeface="Pretendard"/>
                <a:cs typeface="Pretendard"/>
              </a:rPr>
              <a:t>마지막 선택과 상호 매칭</a:t>
            </a:r>
          </a:p>
        </p:txBody>
      </p:sp>
      <p:sp>
        <p:nvSpPr>
          <p:cNvPr id="2" name="">
            <a:extLst xmlns:a="http://schemas.openxmlformats.org/drawingml/2006/main">
              <a:ext uri="{FF2B5EF4-FFF2-40B4-BE49-F238E27FC236}">
                <a16:creationId xmlns:a16="http://schemas.microsoft.com/office/drawing/2014/main" id="{BC6E2EEE-4A13-43A9-B04A-4F138922FC1D}"/>
              </a:ext>
            </a:extLst>
          </p:cNvPr>
          <p:cNvSpPr>
            <a:spLocks xmlns:a="http://schemas.openxmlformats.org/drawingml/2006/main" noGrp="1"/>
          </p:cNvSpPr>
          <p:nvPr/>
        </p:nvSpPr>
        <p:spPr>
          <a:xfrm xmlns:a="http://schemas.openxmlformats.org/drawingml/2006/main">
            <a:off x="11144250" y="6419850"/>
            <a:ext cx="4381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1350" b="0">
                <a:solidFill>
                  <a:srgbClr val="555555"/>
                </a:solidFill>
                <a:latin typeface="Pretendard"/>
                <a:ea typeface="Pretendard"/>
                <a:cs typeface="Pretendard"/>
              </a:defRPr>
            </a:pPr>
            <a:r>
              <a:rPr sz="1350" b="0">
                <a:solidFill>
                  <a:srgbClr val="555555"/>
                </a:solidFill>
                <a:latin typeface="Pretendard"/>
                <a:ea typeface="Pretendard"/>
                <a:cs typeface="Pretendard"/>
              </a:rPr>
              <a:t>7</a:t>
            </a:r>
          </a:p>
        </p:txBody>
      </p:sp>
      <p:sp>
        <p:nvSpPr>
          <p:cNvPr id="3" name="">
            <a:extLst xmlns:a="http://schemas.openxmlformats.org/drawingml/2006/main">
              <a:ext uri="{FF2B5EF4-FFF2-40B4-BE49-F238E27FC236}">
                <a16:creationId xmlns:a16="http://schemas.microsoft.com/office/drawing/2014/main" id="{770CA6ED-DCB9-4548-919E-9CE93271FE26}"/>
              </a:ext>
            </a:extLst>
          </p:cNvPr>
          <p:cNvSpPr>
            <a:spLocks xmlns:a="http://schemas.openxmlformats.org/drawingml/2006/main" noGrp="1"/>
          </p:cNvSpPr>
          <p:nvPr/>
        </p:nvSpPr>
        <p:spPr>
          <a:xfrm xmlns:a="http://schemas.openxmlformats.org/drawingml/2006/main">
            <a:off x="609600" y="1657350"/>
            <a:ext cx="3286125" cy="5143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2250" b="1">
                <a:solidFill>
                  <a:srgbClr val="111111"/>
                </a:solidFill>
                <a:latin typeface="Pretendard"/>
                <a:ea typeface="Pretendard"/>
                <a:cs typeface="Pretendard"/>
              </a:defRPr>
            </a:pPr>
            <a:r>
              <a:rPr sz="2250" b="1">
                <a:solidFill>
                  <a:srgbClr val="111111"/>
                </a:solidFill>
                <a:latin typeface="Pretendard"/>
                <a:ea typeface="Pretendard"/>
                <a:cs typeface="Pretendard"/>
              </a:rPr>
              <a:t>선택은 비공개로 제출</a:t>
            </a:r>
          </a:p>
        </p:txBody>
      </p:sp>
      <p:sp>
        <p:nvSpPr>
          <p:cNvPr id="4" name="">
            <a:extLst xmlns:a="http://schemas.openxmlformats.org/drawingml/2006/main">
              <a:ext uri="{FF2B5EF4-FFF2-40B4-BE49-F238E27FC236}">
                <a16:creationId xmlns:a16="http://schemas.microsoft.com/office/drawing/2014/main" id="{527E9BD9-1B57-4927-A3D9-88B95FFA6F2B}"/>
              </a:ext>
            </a:extLst>
          </p:cNvPr>
          <p:cNvSpPr>
            <a:spLocks xmlns:a="http://schemas.openxmlformats.org/drawingml/2006/main" noGrp="1"/>
          </p:cNvSpPr>
          <p:nvPr/>
        </p:nvSpPr>
        <p:spPr>
          <a:xfrm xmlns:a="http://schemas.openxmlformats.org/drawingml/2006/main">
            <a:off x="609600" y="2390775"/>
            <a:ext cx="3143250" cy="1428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1875" b="0">
                <a:solidFill>
                  <a:srgbClr val="111111"/>
                </a:solidFill>
                <a:latin typeface="Pretendard"/>
                <a:ea typeface="Pretendard"/>
                <a:cs typeface="Pretendard"/>
              </a:defRPr>
            </a:pPr>
            <a:r>
              <a:rPr sz="1875" b="0">
                <a:solidFill>
                  <a:srgbClr val="111111"/>
                </a:solidFill>
                <a:latin typeface="Pretendard"/>
                <a:ea typeface="Pretendard"/>
                <a:cs typeface="Pretendard"/>
              </a:rPr>
              <a:t>상호 매칭 연결은</a:t>
            </a:r>
          </a:p>
          <a:p xmlns:a="http://schemas.openxmlformats.org/drawingml/2006/main">
            <a:pPr>
              <a:buNone/>
              <a:defRPr sz="1875" b="0">
                <a:solidFill>
                  <a:srgbClr val="111111"/>
                </a:solidFill>
                <a:latin typeface="Pretendard"/>
                <a:ea typeface="Pretendard"/>
                <a:cs typeface="Pretendard"/>
              </a:defRPr>
            </a:pPr>
            <a:r>
              <a:rPr sz="1875" b="0">
                <a:solidFill>
                  <a:srgbClr val="111111"/>
                </a:solidFill>
                <a:latin typeface="Pretendard"/>
                <a:ea typeface="Pretendard"/>
                <a:cs typeface="Pretendard"/>
              </a:rPr>
              <a:t>행사 참가자와 담당자에게</a:t>
            </a:r>
          </a:p>
          <a:p xmlns:a="http://schemas.openxmlformats.org/drawingml/2006/main">
            <a:pPr>
              <a:buNone/>
              <a:defRPr sz="1875" b="0">
                <a:solidFill>
                  <a:srgbClr val="111111"/>
                </a:solidFill>
                <a:latin typeface="Pretendard"/>
                <a:ea typeface="Pretendard"/>
                <a:cs typeface="Pretendard"/>
              </a:defRPr>
            </a:pPr>
            <a:r>
              <a:rPr sz="1875" b="0">
                <a:solidFill>
                  <a:srgbClr val="111111"/>
                </a:solidFill>
                <a:latin typeface="Pretendard"/>
                <a:ea typeface="Pretendard"/>
                <a:cs typeface="Pretendard"/>
              </a:rPr>
              <a:t>공개합니다.</a:t>
            </a:r>
          </a:p>
          <a:p xmlns:a="http://schemas.openxmlformats.org/drawingml/2006/main">
            <a:pPr>
              <a:buNone/>
              <a:defRPr sz="1875" b="0">
                <a:solidFill>
                  <a:srgbClr val="111111"/>
                </a:solidFill>
                <a:latin typeface="Pretendard"/>
                <a:ea typeface="Pretendard"/>
                <a:cs typeface="Pretendard"/>
              </a:defRPr>
            </a:pPr>
            <a:r>
              <a:rPr sz="1875" b="0">
                <a:solidFill>
                  <a:srgbClr val="111111"/>
                </a:solidFill>
                <a:latin typeface="Pretendard"/>
                <a:ea typeface="Pretendard"/>
                <a:cs typeface="Pretendard"/>
              </a:rPr>
              <a:t>한쪽 선택은 비공개입니다.</a:t>
            </a:r>
          </a:p>
        </p:txBody>
      </p:sp>
      <p:sp>
        <p:nvSpPr>
          <p:cNvPr id="5" name="">
            <a:extLst xmlns:a="http://schemas.openxmlformats.org/drawingml/2006/main">
              <a:ext uri="{FF2B5EF4-FFF2-40B4-BE49-F238E27FC236}">
                <a16:creationId xmlns:a16="http://schemas.microsoft.com/office/drawing/2014/main" id="{3B51D051-5ED3-40A4-B8BD-7B8AC9091C78}"/>
              </a:ext>
            </a:extLst>
          </p:cNvPr>
          <p:cNvSpPr>
            <a:spLocks xmlns:a="http://schemas.openxmlformats.org/drawingml/2006/main" noGrp="1"/>
          </p:cNvSpPr>
          <p:nvPr/>
        </p:nvSpPr>
        <p:spPr>
          <a:xfrm xmlns:a="http://schemas.openxmlformats.org/drawingml/2006/main">
            <a:off x="609600" y="4048125"/>
            <a:ext cx="3286125" cy="457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2100" b="1">
                <a:solidFill>
                  <a:srgbClr val="111111"/>
                </a:solidFill>
                <a:latin typeface="Pretendard"/>
                <a:ea typeface="Pretendard"/>
                <a:cs typeface="Pretendard"/>
              </a:defRPr>
            </a:pPr>
            <a:r>
              <a:rPr sz="2100" b="1">
                <a:solidFill>
                  <a:srgbClr val="111111"/>
                </a:solidFill>
                <a:latin typeface="Pretendard"/>
                <a:ea typeface="Pretendard"/>
                <a:cs typeface="Pretendard"/>
              </a:rPr>
              <a:t>연락처는 동의에 따라</a:t>
            </a:r>
          </a:p>
        </p:txBody>
      </p:sp>
      <p:sp>
        <p:nvSpPr>
          <p:cNvPr id="6" name="">
            <a:extLst xmlns:a="http://schemas.openxmlformats.org/drawingml/2006/main">
              <a:ext uri="{FF2B5EF4-FFF2-40B4-BE49-F238E27FC236}">
                <a16:creationId xmlns:a16="http://schemas.microsoft.com/office/drawing/2014/main" id="{63D48E4C-9BB0-4D32-8638-62FADE750EC0}"/>
              </a:ext>
            </a:extLst>
          </p:cNvPr>
          <p:cNvSpPr>
            <a:spLocks xmlns:a="http://schemas.openxmlformats.org/drawingml/2006/main" noGrp="1"/>
          </p:cNvSpPr>
          <p:nvPr/>
        </p:nvSpPr>
        <p:spPr>
          <a:xfrm xmlns:a="http://schemas.openxmlformats.org/drawingml/2006/main">
            <a:off x="609600" y="4667250"/>
            <a:ext cx="3143250" cy="11334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1875" b="0">
                <a:solidFill>
                  <a:srgbClr val="111111"/>
                </a:solidFill>
                <a:latin typeface="Pretendard"/>
                <a:ea typeface="Pretendard"/>
                <a:cs typeface="Pretendard"/>
              </a:defRPr>
            </a:pPr>
            <a:r>
              <a:rPr sz="1875" b="0">
                <a:solidFill>
                  <a:srgbClr val="111111"/>
                </a:solidFill>
                <a:latin typeface="Pretendard"/>
                <a:ea typeface="Pretendard"/>
                <a:cs typeface="Pretendard"/>
              </a:rPr>
              <a:t>매칭 당사자에게만</a:t>
            </a:r>
          </a:p>
          <a:p xmlns:a="http://schemas.openxmlformats.org/drawingml/2006/main">
            <a:pPr>
              <a:buNone/>
              <a:defRPr sz="1875" b="0">
                <a:solidFill>
                  <a:srgbClr val="111111"/>
                </a:solidFill>
                <a:latin typeface="Pretendard"/>
                <a:ea typeface="Pretendard"/>
                <a:cs typeface="Pretendard"/>
              </a:defRPr>
            </a:pPr>
            <a:r>
              <a:rPr sz="1875" b="0">
                <a:solidFill>
                  <a:srgbClr val="111111"/>
                </a:solidFill>
                <a:latin typeface="Pretendard"/>
                <a:ea typeface="Pretendard"/>
                <a:cs typeface="Pretendard"/>
              </a:rPr>
              <a:t>동의한 상대의 연락처를</a:t>
            </a:r>
          </a:p>
          <a:p xmlns:a="http://schemas.openxmlformats.org/drawingml/2006/main">
            <a:pPr>
              <a:buNone/>
              <a:defRPr sz="1875" b="0">
                <a:solidFill>
                  <a:srgbClr val="111111"/>
                </a:solidFill>
                <a:latin typeface="Pretendard"/>
                <a:ea typeface="Pretendard"/>
                <a:cs typeface="Pretendard"/>
              </a:defRPr>
            </a:pPr>
            <a:r>
              <a:rPr sz="1875" b="0">
                <a:solidFill>
                  <a:srgbClr val="111111"/>
                </a:solidFill>
                <a:latin typeface="Pretendard"/>
                <a:ea typeface="Pretendard"/>
                <a:cs typeface="Pretendard"/>
              </a:rPr>
              <a:t>보여줍니다.</a:t>
            </a:r>
          </a:p>
        </p:txBody>
      </p:sp>
      <p:pic>
        <p:nvPicPr>
          <p:cNvPr id="17" name=""/>
          <p:cNvPicPr>
            <a:picLocks xmlns:a="http://schemas.openxmlformats.org/drawingml/2006/main" noChangeAspect="1"/>
          </p:cNvPicPr>
          <p:nvPr/>
        </p:nvPicPr>
        <p:blipFill>
          <a:blip xmlns:r="http://schemas.openxmlformats.org/officeDocument/2006/relationships" xmlns:a="http://schemas.openxmlformats.org/drawingml/2006/main" r:embed="Rbf4e7b18f9874174"/>
          <a:srcRect xmlns:a="http://schemas.openxmlformats.org/drawingml/2006/main" l="11067" t="1545" r="12174" b="4916"/>
          <a:stretch xmlns:a="http://schemas.openxmlformats.org/drawingml/2006/main">
            <a:fillRect l="0" t="0" r="0" b="0"/>
          </a:stretch>
        </p:blipFill>
        <p:spPr>
          <a:xfrm xmlns:a="http://schemas.openxmlformats.org/drawingml/2006/main">
            <a:off x="4630366" y="1581150"/>
            <a:ext cx="6360269" cy="4362450"/>
          </a:xfrm>
          <a:prstGeom xmlns:a="http://schemas.openxmlformats.org/drawingml/2006/main" prst="rect">
            <a:avLst/>
          </a:prstGeom>
        </p:spPr>
      </p:pic>
      <p:sp>
        <p:nvSpPr>
          <p:cNvPr id="8" name="">
            <a:extLst xmlns:a="http://schemas.openxmlformats.org/drawingml/2006/main">
              <a:ext uri="{FF2B5EF4-FFF2-40B4-BE49-F238E27FC236}">
                <a16:creationId xmlns:a16="http://schemas.microsoft.com/office/drawing/2014/main" id="{D40B306D-5E47-4B2D-8FEE-AAC5F67BA653}"/>
              </a:ext>
            </a:extLst>
          </p:cNvPr>
          <p:cNvSpPr>
            <a:spLocks xmlns:a="http://schemas.openxmlformats.org/drawingml/2006/main" noGrp="1"/>
          </p:cNvSpPr>
          <p:nvPr/>
        </p:nvSpPr>
        <p:spPr>
          <a:xfrm xmlns:a="http://schemas.openxmlformats.org/drawingml/2006/main">
            <a:off x="4048125" y="6105525"/>
            <a:ext cx="7524750" cy="2762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1500" b="0">
                <a:solidFill>
                  <a:srgbClr val="555555"/>
                </a:solidFill>
                <a:latin typeface="Pretendard"/>
                <a:ea typeface="Pretendard"/>
                <a:cs typeface="Pretendard"/>
              </a:defRPr>
            </a:pPr>
            <a:r>
              <a:rPr sz="1500" b="0">
                <a:solidFill>
                  <a:srgbClr val="555555"/>
                </a:solidFill>
                <a:latin typeface="Pretendard"/>
                <a:ea typeface="Pretendard"/>
                <a:cs typeface="Pretendard"/>
              </a:rPr>
              <a:t>운영 웹 실제 화면 · 테스트 20명, 상호 매칭 10쌍</a:t>
            </a:r>
          </a:p>
        </p:txBody>
      </p:sp>
    </p:spTree>
    <p:extLst>
      <p:ext uri="{BB962C8B-B14F-4D97-AF65-F5344CB8AC3E}">
        <p14:creationId xmlns:p14="http://schemas.microsoft.com/office/powerpoint/2010/main" val="483909615"/>
      </p:ext>
    </p:extLst>
  </p:cSld>
</p:sld>
</file>

<file path=ppt/slides/slide8.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2EE27D05-CC95-455A-B743-83BFDEC50B4B}"/>
              </a:ext>
            </a:extLst>
          </p:cNvPr>
          <p:cNvSpPr>
            <a:spLocks xmlns:a="http://schemas.openxmlformats.org/drawingml/2006/main" noGrp="1"/>
          </p:cNvSpPr>
          <p:nvPr/>
        </p:nvSpPr>
        <p:spPr>
          <a:xfrm xmlns:a="http://schemas.openxmlformats.org/drawingml/2006/main">
            <a:off x="609600" y="457200"/>
            <a:ext cx="10972800" cy="723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3300" b="1">
                <a:solidFill>
                  <a:srgbClr val="111111"/>
                </a:solidFill>
                <a:latin typeface="Pretendard"/>
                <a:ea typeface="Pretendard"/>
                <a:cs typeface="Pretendard"/>
              </a:defRPr>
            </a:pPr>
            <a:r>
              <a:rPr sz="3300" b="1">
                <a:solidFill>
                  <a:srgbClr val="111111"/>
                </a:solidFill>
                <a:latin typeface="Pretendard"/>
                <a:ea typeface="Pretendard"/>
                <a:cs typeface="Pretendard"/>
              </a:rPr>
              <a:t>행사 담당자의 접속 확인</a:t>
            </a:r>
          </a:p>
        </p:txBody>
      </p:sp>
      <p:sp>
        <p:nvSpPr>
          <p:cNvPr id="2" name="">
            <a:extLst xmlns:a="http://schemas.openxmlformats.org/drawingml/2006/main">
              <a:ext uri="{FF2B5EF4-FFF2-40B4-BE49-F238E27FC236}">
                <a16:creationId xmlns:a16="http://schemas.microsoft.com/office/drawing/2014/main" id="{3F9F511A-247F-48E1-8C49-C1F1108AF08F}"/>
              </a:ext>
            </a:extLst>
          </p:cNvPr>
          <p:cNvSpPr>
            <a:spLocks xmlns:a="http://schemas.openxmlformats.org/drawingml/2006/main" noGrp="1"/>
          </p:cNvSpPr>
          <p:nvPr/>
        </p:nvSpPr>
        <p:spPr>
          <a:xfrm xmlns:a="http://schemas.openxmlformats.org/drawingml/2006/main">
            <a:off x="11144250" y="6419850"/>
            <a:ext cx="4381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1350" b="0">
                <a:solidFill>
                  <a:srgbClr val="555555"/>
                </a:solidFill>
                <a:latin typeface="Pretendard"/>
                <a:ea typeface="Pretendard"/>
                <a:cs typeface="Pretendard"/>
              </a:defRPr>
            </a:pPr>
            <a:r>
              <a:rPr sz="1350" b="0">
                <a:solidFill>
                  <a:srgbClr val="555555"/>
                </a:solidFill>
                <a:latin typeface="Pretendard"/>
                <a:ea typeface="Pretendard"/>
                <a:cs typeface="Pretendard"/>
              </a:rPr>
              <a:t>8</a:t>
            </a:r>
          </a:p>
        </p:txBody>
      </p:sp>
      <p:sp>
        <p:nvSpPr>
          <p:cNvPr id="3" name="">
            <a:extLst xmlns:a="http://schemas.openxmlformats.org/drawingml/2006/main">
              <a:ext uri="{FF2B5EF4-FFF2-40B4-BE49-F238E27FC236}">
                <a16:creationId xmlns:a16="http://schemas.microsoft.com/office/drawing/2014/main" id="{8464E064-96FB-4530-B682-ADD6AE997056}"/>
              </a:ext>
            </a:extLst>
          </p:cNvPr>
          <p:cNvSpPr>
            <a:spLocks xmlns:a="http://schemas.openxmlformats.org/drawingml/2006/main" noGrp="1"/>
          </p:cNvSpPr>
          <p:nvPr/>
        </p:nvSpPr>
        <p:spPr>
          <a:xfrm xmlns:a="http://schemas.openxmlformats.org/drawingml/2006/main">
            <a:off x="609600" y="1257300"/>
            <a:ext cx="1097280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2100" b="0">
                <a:solidFill>
                  <a:srgbClr val="111111"/>
                </a:solidFill>
                <a:latin typeface="Pretendard"/>
                <a:ea typeface="Pretendard"/>
                <a:cs typeface="Pretendard"/>
              </a:defRPr>
            </a:pPr>
            <a:r>
              <a:rPr sz="2100" b="0">
                <a:solidFill>
                  <a:srgbClr val="111111"/>
                </a:solidFill>
                <a:latin typeface="Pretendard"/>
                <a:ea typeface="Pretendard"/>
                <a:cs typeface="Pretendard"/>
              </a:rPr>
              <a:t>Google의 현재 접속 인원과 조회 시각을 함께 표시합니다.</a:t>
            </a:r>
          </a:p>
        </p:txBody>
      </p:sp>
      <p:pic>
        <p:nvPicPr>
          <p:cNvPr id="11" name=""/>
          <p:cNvPicPr>
            <a:picLocks xmlns:a="http://schemas.openxmlformats.org/drawingml/2006/main" noChangeAspect="1"/>
          </p:cNvPicPr>
          <p:nvPr/>
        </p:nvPicPr>
        <p:blipFill>
          <a:blip xmlns:r="http://schemas.openxmlformats.org/officeDocument/2006/relationships" xmlns:a="http://schemas.openxmlformats.org/drawingml/2006/main" r:embed="R755db5e3eeed42d2"/>
          <a:srcRect xmlns:a="http://schemas.openxmlformats.org/drawingml/2006/main" l="3103" t="41558" r="4224" b="25974"/>
          <a:stretch xmlns:a="http://schemas.openxmlformats.org/drawingml/2006/main">
            <a:fillRect l="0" t="0" r="0" b="0"/>
          </a:stretch>
        </p:blipFill>
        <p:spPr>
          <a:xfrm xmlns:a="http://schemas.openxmlformats.org/drawingml/2006/main">
            <a:off x="609600" y="1924715"/>
            <a:ext cx="10972800" cy="3827721"/>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FE2DA998-6E1B-4301-AABA-8AD7FA9F90E3}"/>
              </a:ext>
            </a:extLst>
          </p:cNvPr>
          <p:cNvSpPr>
            <a:spLocks xmlns:a="http://schemas.openxmlformats.org/drawingml/2006/main" noGrp="1"/>
          </p:cNvSpPr>
          <p:nvPr/>
        </p:nvSpPr>
        <p:spPr>
          <a:xfrm xmlns:a="http://schemas.openxmlformats.org/drawingml/2006/main">
            <a:off x="609600" y="5962650"/>
            <a:ext cx="104394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1725" b="0">
                <a:solidFill>
                  <a:srgbClr val="555555"/>
                </a:solidFill>
                <a:latin typeface="Pretendard"/>
                <a:ea typeface="Pretendard"/>
                <a:cs typeface="Pretendard"/>
              </a:defRPr>
            </a:pPr>
            <a:r>
              <a:rPr sz="1725" b="0">
                <a:solidFill>
                  <a:srgbClr val="555555"/>
                </a:solidFill>
                <a:latin typeface="Pretendard"/>
                <a:ea typeface="Pretendard"/>
                <a:cs typeface="Pretendard"/>
              </a:rPr>
              <a:t>운영자 1명의 실제 입장 화면입니다. 퇴장 후 0명 표시도 확인했습니다.</a:t>
            </a:r>
          </a:p>
          <a:p xmlns:a="http://schemas.openxmlformats.org/drawingml/2006/main">
            <a:pPr>
              <a:buNone/>
              <a:defRPr sz="1725" b="0">
                <a:solidFill>
                  <a:srgbClr val="555555"/>
                </a:solidFill>
                <a:latin typeface="Pretendard"/>
                <a:ea typeface="Pretendard"/>
                <a:cs typeface="Pretendard"/>
              </a:defRPr>
            </a:pPr>
            <a:r>
              <a:rPr sz="1725" b="0">
                <a:solidFill>
                  <a:srgbClr val="555555"/>
                </a:solidFill>
                <a:latin typeface="Pretendard"/>
                <a:ea typeface="Pretendard"/>
                <a:cs typeface="Pretendard"/>
              </a:rPr>
              <a:t>참가자 신원과 영상·음성의 정상 여부는 별도로 확인해야 합니다.</a:t>
            </a:r>
          </a:p>
        </p:txBody>
      </p:sp>
    </p:spTree>
    <p:extLst>
      <p:ext uri="{BB962C8B-B14F-4D97-AF65-F5344CB8AC3E}">
        <p14:creationId xmlns:p14="http://schemas.microsoft.com/office/powerpoint/2010/main" val="872968252"/>
      </p:ext>
    </p:extLst>
  </p:cSld>
</p:sld>
</file>

<file path=ppt/slides/slide9.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5B4DFF53-68C2-4737-BAA8-FD8EDE65CE02}"/>
              </a:ext>
            </a:extLst>
          </p:cNvPr>
          <p:cNvSpPr>
            <a:spLocks xmlns:a="http://schemas.openxmlformats.org/drawingml/2006/main" noGrp="1"/>
          </p:cNvSpPr>
          <p:nvPr/>
        </p:nvSpPr>
        <p:spPr>
          <a:xfrm xmlns:a="http://schemas.openxmlformats.org/drawingml/2006/main">
            <a:off x="609600" y="457200"/>
            <a:ext cx="10972800" cy="723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3300" b="1">
                <a:solidFill>
                  <a:srgbClr val="111111"/>
                </a:solidFill>
                <a:latin typeface="Pretendard"/>
                <a:ea typeface="Pretendard"/>
                <a:cs typeface="Pretendard"/>
              </a:defRPr>
            </a:pPr>
            <a:r>
              <a:rPr sz="3300" b="1">
                <a:solidFill>
                  <a:srgbClr val="111111"/>
                </a:solidFill>
                <a:latin typeface="Pretendard"/>
                <a:ea typeface="Pretendard"/>
                <a:cs typeface="Pretendard"/>
              </a:rPr>
              <a:t>현재 검증 범위</a:t>
            </a:r>
          </a:p>
        </p:txBody>
      </p:sp>
      <p:sp>
        <p:nvSpPr>
          <p:cNvPr id="2" name="">
            <a:extLst xmlns:a="http://schemas.openxmlformats.org/drawingml/2006/main">
              <a:ext uri="{FF2B5EF4-FFF2-40B4-BE49-F238E27FC236}">
                <a16:creationId xmlns:a16="http://schemas.microsoft.com/office/drawing/2014/main" id="{C4CEC6BF-F5EE-46A1-BE4D-1B36143D0057}"/>
              </a:ext>
            </a:extLst>
          </p:cNvPr>
          <p:cNvSpPr>
            <a:spLocks xmlns:a="http://schemas.openxmlformats.org/drawingml/2006/main" noGrp="1"/>
          </p:cNvSpPr>
          <p:nvPr/>
        </p:nvSpPr>
        <p:spPr>
          <a:xfrm xmlns:a="http://schemas.openxmlformats.org/drawingml/2006/main">
            <a:off x="11144250" y="6419850"/>
            <a:ext cx="4381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1350" b="0">
                <a:solidFill>
                  <a:srgbClr val="555555"/>
                </a:solidFill>
                <a:latin typeface="Pretendard"/>
                <a:ea typeface="Pretendard"/>
                <a:cs typeface="Pretendard"/>
              </a:defRPr>
            </a:pPr>
            <a:r>
              <a:rPr sz="1350" b="0">
                <a:solidFill>
                  <a:srgbClr val="555555"/>
                </a:solidFill>
                <a:latin typeface="Pretendard"/>
                <a:ea typeface="Pretendard"/>
                <a:cs typeface="Pretendard"/>
              </a:rPr>
              <a:t>9</a:t>
            </a:r>
          </a:p>
        </p:txBody>
      </p:sp>
      <p:graphicFrame>
        <p:nvGraphicFramePr>
          <p:cNvPr id="9" name=""/>
          <p:cNvGraphicFramePr/>
          <p:nvPr/>
        </p:nvGraphicFramePr>
        <p:xfrm>
          <a:off xmlns:a="http://schemas.openxmlformats.org/drawingml/2006/main" x="609600" y="1571625"/>
          <a:ext xmlns:a="http://schemas.openxmlformats.org/drawingml/2006/main" cx="10972800" cy="4381500"/>
        </p:xfrm>
        <a:graphic xmlns:a="http://schemas.openxmlformats.org/drawingml/2006/main">
          <a:graphicData uri="http://schemas.openxmlformats.org/drawingml/2006/table">
            <a:tbl>
              <a:tblPr/>
              <a:tblGrid>
                <a:gridCol w="1981200"/>
                <a:gridCol w="4495800"/>
                <a:gridCol w="4495800"/>
              </a:tblGrid>
              <a:tr h="876300">
                <a:tc>
                  <a:txBody>
                    <a:bodyPr/>
                    <a:lstStyle/>
                    <a:p>
                      <a:r>
                        <a:rPr sz="1875" b="1">
                          <a:solidFill>
                            <a:srgbClr val="111111"/>
                          </a:solidFill>
                          <a:latin typeface="Pretendard"/>
                          <a:ea typeface="Pretendard"/>
                          <a:cs typeface="Pretendard"/>
                        </a:rPr>
                        <a:t>범위</a:t>
                      </a:r>
                    </a:p>
                  </a:txBody>
                  <a:tcPr marL="91440" marR="91440" marT="45720" marB="45720">
                    <a:solidFill>
                      <a:srgbClr val="F3F3F3"/>
                    </a:solidFill>
                  </a:tcPr>
                </a:tc>
                <a:tc>
                  <a:txBody>
                    <a:bodyPr/>
                    <a:lstStyle/>
                    <a:p>
                      <a:r>
                        <a:rPr sz="1875" b="1">
                          <a:solidFill>
                            <a:srgbClr val="111111"/>
                          </a:solidFill>
                          <a:latin typeface="Pretendard"/>
                          <a:ea typeface="Pretendard"/>
                          <a:cs typeface="Pretendard"/>
                        </a:rPr>
                        <a:t>확인한 내용</a:t>
                      </a:r>
                    </a:p>
                  </a:txBody>
                  <a:tcPr marL="91440" marR="91440" marT="45720" marB="45720">
                    <a:solidFill>
                      <a:srgbClr val="F3F3F3"/>
                    </a:solidFill>
                  </a:tcPr>
                </a:tc>
                <a:tc>
                  <a:txBody>
                    <a:bodyPr/>
                    <a:lstStyle/>
                    <a:p>
                      <a:r>
                        <a:rPr sz="1875" b="1">
                          <a:solidFill>
                            <a:srgbClr val="111111"/>
                          </a:solidFill>
                          <a:latin typeface="Pretendard"/>
                          <a:ea typeface="Pretendard"/>
                          <a:cs typeface="Pretendard"/>
                        </a:rPr>
                        <a:t>남은 확인</a:t>
                      </a:r>
                    </a:p>
                  </a:txBody>
                  <a:tcPr marL="91440" marR="91440" marT="45720" marB="45720">
                    <a:solidFill>
                      <a:srgbClr val="F3F3F3"/>
                    </a:solidFill>
                  </a:tcPr>
                </a:tc>
              </a:tr>
              <a:tr h="876300">
                <a:tc>
                  <a:txBody>
                    <a:bodyPr/>
                    <a:lstStyle/>
                    <a:p>
                      <a:r>
                        <a:rPr sz="1875" b="0">
                          <a:solidFill>
                            <a:srgbClr val="111111"/>
                          </a:solidFill>
                          <a:latin typeface="Pretendard"/>
                          <a:ea typeface="Pretendard"/>
                          <a:cs typeface="Pretendard"/>
                        </a:rPr>
                        <a:t>기관 운영</a:t>
                      </a:r>
                    </a:p>
                  </a:txBody>
                  <a:tcPr marL="91440" marR="91440" marT="45720" marB="45720">
                    <a:solidFill>
                      <a:srgbClr val="FFFFFF"/>
                    </a:solidFill>
                  </a:tcPr>
                </a:tc>
                <a:tc>
                  <a:txBody>
                    <a:bodyPr/>
                    <a:lstStyle/>
                    <a:p>
                      <a:r>
                        <a:rPr sz="1875" b="0">
                          <a:solidFill>
                            <a:srgbClr val="111111"/>
                          </a:solidFill>
                          <a:latin typeface="Pretendard"/>
                          <a:ea typeface="Pretendard"/>
                          <a:cs typeface="Pretendard"/>
                        </a:rPr>
                        <a:t>테스트 기관 신청 접수</a:t>
                      </a:r>
                    </a:p>
                    <a:p>
                      <a:r>
                        <a:rPr sz="1875" b="0">
                          <a:solidFill>
                            <a:srgbClr val="111111"/>
                          </a:solidFill>
                          <a:latin typeface="Pretendard"/>
                          <a:ea typeface="Pretendard"/>
                          <a:cs typeface="Pretendard"/>
                        </a:rPr>
                        <a:t>심사 대기 표시</a:t>
                      </a:r>
                    </a:p>
                  </a:txBody>
                  <a:tcPr marL="91440" marR="91440" marT="45720" marB="45720">
                    <a:solidFill>
                      <a:srgbClr val="FFFFFF"/>
                    </a:solidFill>
                  </a:tcPr>
                </a:tc>
                <a:tc>
                  <a:txBody>
                    <a:bodyPr/>
                    <a:lstStyle/>
                    <a:p>
                      <a:r>
                        <a:rPr sz="1875" b="0">
                          <a:solidFill>
                            <a:srgbClr val="111111"/>
                          </a:solidFill>
                          <a:latin typeface="Pretendard"/>
                          <a:ea typeface="Pretendard"/>
                          <a:cs typeface="Pretendard"/>
                        </a:rPr>
                        <a:t>관리자 승인 후</a:t>
                      </a:r>
                    </a:p>
                    <a:p>
                      <a:r>
                        <a:rPr sz="1875" b="0">
                          <a:solidFill>
                            <a:srgbClr val="111111"/>
                          </a:solidFill>
                          <a:latin typeface="Pretendard"/>
                          <a:ea typeface="Pretendard"/>
                          <a:cs typeface="Pretendard"/>
                        </a:rPr>
                        <a:t>기관 행사 운영</a:t>
                      </a:r>
                    </a:p>
                  </a:txBody>
                  <a:tcPr marL="91440" marR="91440" marT="45720" marB="45720">
                    <a:solidFill>
                      <a:srgbClr val="FFFFFF"/>
                    </a:solidFill>
                  </a:tcPr>
                </a:tc>
              </a:tr>
              <a:tr h="876300">
                <a:tc>
                  <a:txBody>
                    <a:bodyPr/>
                    <a:lstStyle/>
                    <a:p>
                      <a:r>
                        <a:rPr sz="1875" b="0">
                          <a:solidFill>
                            <a:srgbClr val="111111"/>
                          </a:solidFill>
                          <a:latin typeface="Pretendard"/>
                          <a:ea typeface="Pretendard"/>
                          <a:cs typeface="Pretendard"/>
                        </a:rPr>
                        <a:t>20인 흐름</a:t>
                      </a:r>
                    </a:p>
                  </a:txBody>
                  <a:tcPr marL="91440" marR="91440" marT="45720" marB="45720">
                    <a:solidFill>
                      <a:srgbClr val="FFFFFF"/>
                    </a:solidFill>
                  </a:tcPr>
                </a:tc>
                <a:tc>
                  <a:txBody>
                    <a:bodyPr/>
                    <a:lstStyle/>
                    <a:p>
                      <a:r>
                        <a:rPr sz="1875" b="0">
                          <a:solidFill>
                            <a:srgbClr val="111111"/>
                          </a:solidFill>
                          <a:latin typeface="Pretendard"/>
                          <a:ea typeface="Pretendard"/>
                          <a:cs typeface="Pretendard"/>
                        </a:rPr>
                        <a:t>20명 승인과 출석</a:t>
                      </a:r>
                    </a:p>
                    <a:p>
                      <a:r>
                        <a:rPr sz="1875" b="0">
                          <a:solidFill>
                            <a:srgbClr val="111111"/>
                          </a:solidFill>
                          <a:latin typeface="Pretendard"/>
                          <a:ea typeface="Pretendard"/>
                          <a:cs typeface="Pretendard"/>
                        </a:rPr>
                        <a:t>10회 배정,10쌍 매칭</a:t>
                      </a:r>
                    </a:p>
                  </a:txBody>
                  <a:tcPr marL="91440" marR="91440" marT="45720" marB="45720">
                    <a:solidFill>
                      <a:srgbClr val="FFFFFF"/>
                    </a:solidFill>
                  </a:tcPr>
                </a:tc>
                <a:tc>
                  <a:txBody>
                    <a:bodyPr/>
                    <a:lstStyle/>
                    <a:p>
                      <a:r>
                        <a:rPr sz="1875" b="0">
                          <a:solidFill>
                            <a:srgbClr val="111111"/>
                          </a:solidFill>
                          <a:latin typeface="Pretendard"/>
                          <a:ea typeface="Pretendard"/>
                          <a:cs typeface="Pretendard"/>
                        </a:rPr>
                        <a:t>수정 후 모든 회의 준비</a:t>
                      </a:r>
                    </a:p>
                    <a:p>
                      <a:r>
                        <a:rPr sz="1875" b="0">
                          <a:solidFill>
                            <a:srgbClr val="111111"/>
                          </a:solidFill>
                          <a:latin typeface="Pretendard"/>
                          <a:ea typeface="Pretendard"/>
                          <a:cs typeface="Pretendard"/>
                        </a:rPr>
                        <a:t>100개 재검증</a:t>
                      </a:r>
                    </a:p>
                  </a:txBody>
                  <a:tcPr marL="91440" marR="91440" marT="45720" marB="45720">
                    <a:solidFill>
                      <a:srgbClr val="FFFFFF"/>
                    </a:solidFill>
                  </a:tcPr>
                </a:tc>
              </a:tr>
              <a:tr h="876300">
                <a:tc>
                  <a:txBody>
                    <a:bodyPr/>
                    <a:lstStyle/>
                    <a:p>
                      <a:r>
                        <a:rPr sz="1875" b="0">
                          <a:solidFill>
                            <a:srgbClr val="111111"/>
                          </a:solidFill>
                          <a:latin typeface="Pretendard"/>
                          <a:ea typeface="Pretendard"/>
                          <a:cs typeface="Pretendard"/>
                        </a:rPr>
                        <a:t>Google Meet</a:t>
                      </a:r>
                    </a:p>
                  </a:txBody>
                  <a:tcPr marL="91440" marR="91440" marT="45720" marB="45720">
                    <a:solidFill>
                      <a:srgbClr val="FFFFFF"/>
                    </a:solidFill>
                  </a:tcPr>
                </a:tc>
                <a:tc>
                  <a:txBody>
                    <a:bodyPr/>
                    <a:lstStyle/>
                    <a:p>
                      <a:r>
                        <a:rPr sz="1875" b="0">
                          <a:solidFill>
                            <a:srgbClr val="111111"/>
                          </a:solidFill>
                          <a:latin typeface="Pretendard"/>
                          <a:ea typeface="Pretendard"/>
                          <a:cs typeface="Pretendard"/>
                        </a:rPr>
                        <a:t>실제 회의90개 생성</a:t>
                      </a:r>
                    </a:p>
                    <a:p>
                      <a:r>
                        <a:rPr sz="1875" b="0">
                          <a:solidFill>
                            <a:srgbClr val="111111"/>
                          </a:solidFill>
                          <a:latin typeface="Pretendard"/>
                          <a:ea typeface="Pretendard"/>
                          <a:cs typeface="Pretendard"/>
                        </a:rPr>
                        <a:t>실제 접속1명 감지</a:t>
                      </a:r>
                    </a:p>
                  </a:txBody>
                  <a:tcPr marL="91440" marR="91440" marT="45720" marB="45720">
                    <a:solidFill>
                      <a:srgbClr val="FFFFFF"/>
                    </a:solidFill>
                  </a:tcPr>
                </a:tc>
                <a:tc>
                  <a:txBody>
                    <a:bodyPr/>
                    <a:lstStyle/>
                    <a:p>
                      <a:r>
                        <a:rPr sz="1875" b="0">
                          <a:solidFill>
                            <a:srgbClr val="111111"/>
                          </a:solidFill>
                          <a:latin typeface="Pretendard"/>
                          <a:ea typeface="Pretendard"/>
                          <a:cs typeface="Pretendard"/>
                        </a:rPr>
                        <a:t>20명 동시 영상·음성</a:t>
                      </a:r>
                    </a:p>
                    <a:p>
                      <a:r>
                        <a:rPr sz="1875" b="0">
                          <a:solidFill>
                            <a:srgbClr val="111111"/>
                          </a:solidFill>
                          <a:latin typeface="Pretendard"/>
                          <a:ea typeface="Pretendard"/>
                          <a:cs typeface="Pretendard"/>
                        </a:rPr>
                        <a:t>기기별 입장과 전환</a:t>
                      </a:r>
                    </a:p>
                  </a:txBody>
                  <a:tcPr marL="91440" marR="91440" marT="45720" marB="45720">
                    <a:solidFill>
                      <a:srgbClr val="FFFFFF"/>
                    </a:solidFill>
                  </a:tcPr>
                </a:tc>
              </a:tr>
              <a:tr h="876300">
                <a:tc>
                  <a:txBody>
                    <a:bodyPr/>
                    <a:lstStyle/>
                    <a:p>
                      <a:r>
                        <a:rPr sz="1875" b="0">
                          <a:solidFill>
                            <a:srgbClr val="111111"/>
                          </a:solidFill>
                          <a:latin typeface="Pretendard"/>
                          <a:ea typeface="Pretendard"/>
                          <a:cs typeface="Pretendard"/>
                        </a:rPr>
                        <a:t>운영 사이트</a:t>
                      </a:r>
                    </a:p>
                  </a:txBody>
                  <a:tcPr marL="91440" marR="91440" marT="45720" marB="45720">
                    <a:solidFill>
                      <a:srgbClr val="FFFFFF"/>
                    </a:solidFill>
                  </a:tcPr>
                </a:tc>
                <a:tc>
                  <a:txBody>
                    <a:bodyPr/>
                    <a:lstStyle/>
                    <a:p>
                      <a:r>
                        <a:rPr sz="1875" b="0">
                          <a:solidFill>
                            <a:srgbClr val="111111"/>
                          </a:solidFill>
                          <a:latin typeface="Pretendard"/>
                          <a:ea typeface="Pretendard"/>
                          <a:cs typeface="Pretendard"/>
                        </a:rPr>
                        <a:t>운영 HTTPS 배포</a:t>
                      </a:r>
                    </a:p>
                    <a:p>
                      <a:r>
                        <a:rPr sz="1875" b="0">
                          <a:solidFill>
                            <a:srgbClr val="111111"/>
                          </a:solidFill>
                          <a:latin typeface="Pretendard"/>
                          <a:ea typeface="Pretendard"/>
                          <a:cs typeface="Pretendard"/>
                        </a:rPr>
                        <a:t>로그인·Meet 현황 조회</a:t>
                      </a:r>
                    </a:p>
                  </a:txBody>
                  <a:tcPr marL="91440" marR="91440" marT="45720" marB="45720">
                    <a:solidFill>
                      <a:srgbClr val="FFFFFF"/>
                    </a:solidFill>
                  </a:tcPr>
                </a:tc>
                <a:tc>
                  <a:txBody>
                    <a:bodyPr/>
                    <a:lstStyle/>
                    <a:p>
                      <a:r>
                        <a:rPr sz="1875" b="0">
                          <a:solidFill>
                            <a:srgbClr val="111111"/>
                          </a:solidFill>
                          <a:latin typeface="Pretendard"/>
                          <a:ea typeface="Pretendard"/>
                          <a:cs typeface="Pretendard"/>
                        </a:rPr>
                        <a:t>Google 재연결 동의</a:t>
                      </a:r>
                    </a:p>
                    <a:p>
                      <a:r>
                        <a:rPr sz="1875" b="0">
                          <a:solidFill>
                            <a:srgbClr val="111111"/>
                          </a:solidFill>
                          <a:latin typeface="Pretendard"/>
                          <a:ea typeface="Pretendard"/>
                          <a:cs typeface="Pretendard"/>
                        </a:rPr>
                        <a:t>예약 행사·통화 종료</a:t>
                      </a:r>
                    </a:p>
                  </a:txBody>
                  <a:tcPr marL="91440" marR="91440" marT="45720" marB="45720">
                    <a:solidFill>
                      <a:srgbClr val="FFFFFF"/>
                    </a:solidFill>
                  </a:tcPr>
                </a:tc>
              </a:tr>
            </a:tbl>
          </a:graphicData>
        </a:graphic>
      </p:graphicFrame>
      <p:sp>
        <p:nvSpPr>
          <p:cNvPr id="4" name="">
            <a:extLst xmlns:a="http://schemas.openxmlformats.org/drawingml/2006/main">
              <a:ext uri="{FF2B5EF4-FFF2-40B4-BE49-F238E27FC236}">
                <a16:creationId xmlns:a16="http://schemas.microsoft.com/office/drawing/2014/main" id="{CEDAF24E-9CBC-41A8-A7E7-91708FBF2065}"/>
              </a:ext>
            </a:extLst>
          </p:cNvPr>
          <p:cNvSpPr>
            <a:spLocks xmlns:a="http://schemas.openxmlformats.org/drawingml/2006/main" noGrp="1"/>
          </p:cNvSpPr>
          <p:nvPr/>
        </p:nvSpPr>
        <p:spPr>
          <a:xfrm xmlns:a="http://schemas.openxmlformats.org/drawingml/2006/main">
            <a:off x="609600" y="6162675"/>
            <a:ext cx="1066800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buNone/>
              <a:defRPr sz="1725" b="0">
                <a:solidFill>
                  <a:srgbClr val="555555"/>
                </a:solidFill>
                <a:latin typeface="Pretendard"/>
                <a:ea typeface="Pretendard"/>
                <a:cs typeface="Pretendard"/>
              </a:defRPr>
            </a:pPr>
            <a:r>
              <a:rPr sz="1725" b="0">
                <a:solidFill>
                  <a:srgbClr val="555555"/>
                </a:solidFill>
                <a:latin typeface="Pretendard"/>
                <a:ea typeface="Pretendard"/>
                <a:cs typeface="Pretendard"/>
              </a:rPr>
              <a:t>기관 승인과 전체 실통화 검증 후 본행사 개시 여부를 판단합니다.</a:t>
            </a:r>
          </a:p>
        </p:txBody>
      </p:sp>
    </p:spTree>
    <p:extLst>
      <p:ext uri="{BB962C8B-B14F-4D97-AF65-F5344CB8AC3E}">
        <p14:creationId xmlns:p14="http://schemas.microsoft.com/office/powerpoint/2010/main" val="360667003"/>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2026-09-07T03:58:09.3820000Z</dcterms:created>
  <dcterms:modified xsi:type="dcterms:W3CDTF">2026-09-07T03:58:09.3820000Z</dcterms:modified>
</coreProperties>
</file>